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 id="2147483666" r:id="rId2"/>
  </p:sldMasterIdLst>
  <p:notesMasterIdLst>
    <p:notesMasterId r:id="rId46"/>
  </p:notesMasterIdLst>
  <p:sldIdLst>
    <p:sldId id="256" r:id="rId3"/>
    <p:sldId id="351" r:id="rId4"/>
    <p:sldId id="354" r:id="rId5"/>
    <p:sldId id="353" r:id="rId6"/>
    <p:sldId id="260" r:id="rId7"/>
    <p:sldId id="484" r:id="rId8"/>
    <p:sldId id="485" r:id="rId9"/>
    <p:sldId id="486" r:id="rId10"/>
    <p:sldId id="487" r:id="rId11"/>
    <p:sldId id="466" r:id="rId12"/>
    <p:sldId id="257" r:id="rId13"/>
    <p:sldId id="465" r:id="rId14"/>
    <p:sldId id="467" r:id="rId15"/>
    <p:sldId id="469" r:id="rId16"/>
    <p:sldId id="489" r:id="rId17"/>
    <p:sldId id="488" r:id="rId18"/>
    <p:sldId id="283" r:id="rId19"/>
    <p:sldId id="284" r:id="rId20"/>
    <p:sldId id="285" r:id="rId21"/>
    <p:sldId id="472" r:id="rId22"/>
    <p:sldId id="473" r:id="rId23"/>
    <p:sldId id="474" r:id="rId24"/>
    <p:sldId id="480" r:id="rId25"/>
    <p:sldId id="476" r:id="rId26"/>
    <p:sldId id="297" r:id="rId27"/>
    <p:sldId id="490" r:id="rId28"/>
    <p:sldId id="496" r:id="rId29"/>
    <p:sldId id="492" r:id="rId30"/>
    <p:sldId id="493" r:id="rId31"/>
    <p:sldId id="494" r:id="rId32"/>
    <p:sldId id="479" r:id="rId33"/>
    <p:sldId id="298" r:id="rId34"/>
    <p:sldId id="299" r:id="rId35"/>
    <p:sldId id="300" r:id="rId36"/>
    <p:sldId id="301" r:id="rId37"/>
    <p:sldId id="481" r:id="rId38"/>
    <p:sldId id="304" r:id="rId39"/>
    <p:sldId id="306" r:id="rId40"/>
    <p:sldId id="308" r:id="rId41"/>
    <p:sldId id="482" r:id="rId42"/>
    <p:sldId id="309" r:id="rId43"/>
    <p:sldId id="495" r:id="rId44"/>
    <p:sldId id="313" r:id="rId45"/>
  </p:sldIdLst>
  <p:sldSz cx="9144000" cy="6858000" type="screen4x3"/>
  <p:notesSz cx="6858000" cy="9144000"/>
  <p:embeddedFontLst>
    <p:embeddedFont>
      <p:font typeface="Source Sans Pro" panose="020B0503030403020204" pitchFamily="34"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20D46EC-EA9A-41D6-8947-1561CB71840C}">
  <a:tblStyle styleId="{720D46EC-EA9A-41D6-8947-1561CB7184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81"/>
    <p:restoredTop sz="77381"/>
  </p:normalViewPr>
  <p:slideViewPr>
    <p:cSldViewPr snapToGrid="0">
      <p:cViewPr varScale="1">
        <p:scale>
          <a:sx n="80" d="100"/>
          <a:sy n="80" d="100"/>
        </p:scale>
        <p:origin x="1626" y="7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1.fntdata"/><Relationship Id="rId50" Type="http://schemas.openxmlformats.org/officeDocument/2006/relationships/font" Target="fonts/font4.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2.fntdata"/><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3.fntdata"/></Relationships>
</file>

<file path=ppt/media/image1.jpeg>
</file>

<file path=ppt/media/image10.png>
</file>

<file path=ppt/media/image11.png>
</file>

<file path=ppt/media/image12.jpg>
</file>

<file path=ppt/media/image13.png>
</file>

<file path=ppt/media/image14.jp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3.png>
</file>

<file path=ppt/media/image4.jp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27" name="Google Shape;127;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67564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70187bbe24_0_2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70187bbe24_0_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Think pair share: What other factors might we want to take into account?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Construction cost or difficulty</a:t>
            </a:r>
          </a:p>
          <a:p>
            <a:pPr marL="0" lvl="0" indent="0" algn="l" rtl="0">
              <a:spcBef>
                <a:spcPts val="0"/>
              </a:spcBef>
              <a:spcAft>
                <a:spcPts val="0"/>
              </a:spcAft>
              <a:buNone/>
            </a:pPr>
            <a:r>
              <a:rPr lang="en-US" dirty="0"/>
              <a:t>Environmental impact (emissions, habitat disruptions, etc.)</a:t>
            </a:r>
          </a:p>
          <a:p>
            <a:pPr marL="0" lvl="0" indent="0" algn="l" rtl="0">
              <a:spcBef>
                <a:spcPts val="0"/>
              </a:spcBef>
              <a:spcAft>
                <a:spcPts val="0"/>
              </a:spcAft>
              <a:buNone/>
            </a:pPr>
            <a:r>
              <a:rPr lang="en-US" dirty="0"/>
              <a:t>Revenue &amp; expenditure</a:t>
            </a:r>
          </a:p>
          <a:p>
            <a:pPr marL="0" lvl="0" indent="0" algn="l" rtl="0">
              <a:spcBef>
                <a:spcPts val="0"/>
              </a:spcBef>
              <a:spcAft>
                <a:spcPts val="0"/>
              </a:spcAft>
              <a:buNone/>
            </a:pPr>
            <a:r>
              <a:rPr lang="en-US" dirty="0"/>
              <a:t>Ridership (convenience, as a factor in emissions, etc.)</a:t>
            </a:r>
          </a:p>
          <a:p>
            <a:pPr marL="0" lvl="0" indent="0" algn="l" rtl="0">
              <a:spcBef>
                <a:spcPts val="0"/>
              </a:spcBef>
              <a:spcAft>
                <a:spcPts val="0"/>
              </a:spcAft>
              <a:buNone/>
            </a:pPr>
            <a:r>
              <a:rPr lang="en-US" dirty="0"/>
              <a:t>Social mobility, but also gentrification (what if Fresno became a bedroom community for SF?)</a:t>
            </a:r>
          </a:p>
          <a:p>
            <a:pPr marL="0" lvl="0" indent="0" algn="l" rtl="0">
              <a:spcBef>
                <a:spcPts val="0"/>
              </a:spcBef>
              <a:spcAft>
                <a:spcPts val="0"/>
              </a:spcAft>
              <a:buNone/>
            </a:pPr>
            <a:r>
              <a:rPr lang="en-US" dirty="0"/>
              <a:t>Which communities are historically underserved?</a:t>
            </a:r>
          </a:p>
          <a:p>
            <a:pPr marL="0" lvl="0" indent="0" algn="l" rtl="0">
              <a:spcBef>
                <a:spcPts val="0"/>
              </a:spcBef>
              <a:spcAft>
                <a:spcPts val="0"/>
              </a:spcAft>
              <a:buNone/>
            </a:pPr>
            <a:r>
              <a:rPr lang="en-US" dirty="0"/>
              <a:t>Eminent domain</a:t>
            </a:r>
          </a:p>
          <a:p>
            <a:pPr marL="0" lvl="0" indent="0" algn="l" rtl="0">
              <a:spcBef>
                <a:spcPts val="0"/>
              </a:spcBef>
              <a:spcAft>
                <a:spcPts val="0"/>
              </a:spcAft>
              <a:buNone/>
            </a:pPr>
            <a:r>
              <a:rPr lang="en-US" dirty="0"/>
              <a:t>Disruption to communities (including native communities)</a:t>
            </a:r>
          </a:p>
          <a:p>
            <a:pPr marL="0" lvl="0" indent="0" algn="l" rtl="0">
              <a:spcBef>
                <a:spcPts val="0"/>
              </a:spcBef>
              <a:spcAft>
                <a:spcPts val="0"/>
              </a:spcAft>
              <a:buNone/>
            </a:pPr>
            <a:r>
              <a:rPr lang="en-US" dirty="0"/>
              <a:t>Views (of or from train)</a:t>
            </a:r>
          </a:p>
          <a:p>
            <a:pPr marL="0" lvl="0" indent="0" algn="l" rtl="0">
              <a:spcBef>
                <a:spcPts val="0"/>
              </a:spcBef>
              <a:spcAft>
                <a:spcPts val="0"/>
              </a:spcAft>
              <a:buNone/>
            </a:pPr>
            <a:r>
              <a:rPr lang="en-US" dirty="0"/>
              <a:t>Shortest time between certain other stops?</a:t>
            </a:r>
          </a:p>
          <a:p>
            <a:pPr marL="0" lvl="0" indent="0" algn="l" rtl="0">
              <a:spcBef>
                <a:spcPts val="0"/>
              </a:spcBef>
              <a:spcAft>
                <a:spcPts val="0"/>
              </a:spcAft>
              <a:buNone/>
            </a:pPr>
            <a:r>
              <a:rPr lang="en-US" dirty="0"/>
              <a:t>Inclusion of certain other stops in the first place?</a:t>
            </a:r>
          </a:p>
          <a:p>
            <a:pPr marL="0" lvl="0" indent="0" algn="l" rtl="0">
              <a:spcBef>
                <a:spcPts val="0"/>
              </a:spcBef>
              <a:spcAft>
                <a:spcPts val="0"/>
              </a:spcAft>
              <a:buNone/>
            </a:pPr>
            <a:r>
              <a:rPr lang="en-US" dirty="0"/>
              <a:t>etc.</a:t>
            </a:r>
          </a:p>
        </p:txBody>
      </p:sp>
      <p:sp>
        <p:nvSpPr>
          <p:cNvPr id="139" name="Google Shape;139;g170187bbe24_0_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524220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68699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432234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196460-B9A1-0BBE-C92F-C445E41EBA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08F60A-E1DB-14FC-449D-DA3D628BED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50A6A4-16CB-29D9-C26C-2EF7C7C9F4D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AB6969E-0248-8E10-748E-12BF33DCD209}"/>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969360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94104E-EDAD-8677-04E7-15FF908C16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49C1D9-90EA-E4B3-1B1B-69F1F97216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061EFB-8A6E-D8B9-5140-06370814D561}"/>
              </a:ext>
            </a:extLst>
          </p:cNvPr>
          <p:cNvSpPr>
            <a:spLocks noGrp="1"/>
          </p:cNvSpPr>
          <p:nvPr>
            <p:ph type="body" idx="1"/>
          </p:nvPr>
        </p:nvSpPr>
        <p:spPr/>
        <p:txBody>
          <a:bodyPr/>
          <a:lstStyle/>
          <a:p>
            <a:r>
              <a:rPr lang="en-US" dirty="0"/>
              <a:t>Another way of asking the question: how do we compare or trade-off between time and emissions? Our choice of f will encode a way of trading off between these two things. What’s the right one?</a:t>
            </a:r>
          </a:p>
        </p:txBody>
      </p:sp>
      <p:sp>
        <p:nvSpPr>
          <p:cNvPr id="4" name="Slide Number Placeholder 3">
            <a:extLst>
              <a:ext uri="{FF2B5EF4-FFF2-40B4-BE49-F238E27FC236}">
                <a16:creationId xmlns:a16="http://schemas.microsoft.com/office/drawing/2014/main" id="{11ED65AC-5FC9-D343-AB23-D8159411E58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489031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170187bbe24_0_29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170187bbe24_0_29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97" name="Google Shape;497;g170187bbe24_0_29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08" name="Google Shape;508;p1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p1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8" name="Google Shape;518;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19" name="Google Shape;519;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621696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051672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475462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427717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916645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429647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p1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8" name="Google Shape;678;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79" name="Google Shape;679;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BC5BB-ADCE-FFD2-78B1-399501703A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C7293F-7E4C-6F0A-F650-7D06EDCDCF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FC1683-56DC-16A9-FC60-B99E3547CDB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66901F0-0E69-9BD7-AF46-15B7A33F8D8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578629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39E33D-9C02-50E1-44EC-E80B35FF2D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62B16C-33F8-DDA5-3842-FD33967C65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0CF3FE3-0CCB-BC35-4AD9-47D961D4F481}"/>
              </a:ext>
            </a:extLst>
          </p:cNvPr>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e is emissions </a:t>
            </a:r>
            <a:r>
              <a:rPr lang="en-US" i="1" dirty="0"/>
              <a:t>reduction</a:t>
            </a:r>
            <a:r>
              <a:rPr lang="en-US" i="0" dirty="0"/>
              <a:t>, so we want it to be </a:t>
            </a:r>
            <a:r>
              <a:rPr lang="en-US" i="1" dirty="0"/>
              <a:t>high</a:t>
            </a:r>
            <a:r>
              <a:rPr lang="en-US" i="0" dirty="0"/>
              <a:t>, so lower emissions should make f </a:t>
            </a:r>
            <a:r>
              <a:rPr lang="en-US" i="1" dirty="0"/>
              <a:t>larger</a:t>
            </a:r>
            <a:r>
              <a:rPr lang="en-US" i="0" dirty="0"/>
              <a:t>, i.e. worse</a:t>
            </a:r>
            <a:endParaRPr lang="en-US" dirty="0"/>
          </a:p>
          <a:p>
            <a:endParaRPr lang="en-US" dirty="0"/>
          </a:p>
        </p:txBody>
      </p:sp>
      <p:sp>
        <p:nvSpPr>
          <p:cNvPr id="4" name="Slide Number Placeholder 3">
            <a:extLst>
              <a:ext uri="{FF2B5EF4-FFF2-40B4-BE49-F238E27FC236}">
                <a16:creationId xmlns:a16="http://schemas.microsoft.com/office/drawing/2014/main" id="{60B2812A-DFD8-0DAC-6D30-01CD1829BA0F}"/>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809410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6AEE9C-E11E-0488-3B0F-1BCB30DB18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4CC1E8-7B7F-4C92-4038-CF692C660B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4D15F9-4FCB-8BF8-4055-710E9FCD459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AD299ED-FA2F-4BE6-E7CA-4A6F0A41274E}"/>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217024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7F6EEB-2B69-5EB4-9BB9-03B5D922D2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0CA631-5BE3-5312-C0C6-C1FB2D2493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0E1287-5425-48DF-0474-60798DE9E00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E59587C-7C7F-C8EC-C307-AD32430A88EA}"/>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49869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924496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15A7F9-9987-51DC-3F88-3830B08652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5B8C53-1DBD-527B-158F-7AEA2ACEF9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273960-8FD6-D3E6-67F6-5FDD4ECC3597}"/>
              </a:ext>
            </a:extLst>
          </p:cNvPr>
          <p:cNvSpPr>
            <a:spLocks noGrp="1"/>
          </p:cNvSpPr>
          <p:nvPr>
            <p:ph type="body" idx="1"/>
          </p:nvPr>
        </p:nvSpPr>
        <p:spPr/>
        <p:txBody>
          <a:bodyPr/>
          <a:lstStyle/>
          <a:p>
            <a:r>
              <a:rPr lang="en-US" dirty="0"/>
              <a:t>And just imagine all the other, more complicated functions we could choose from! There are literally infinite options.</a:t>
            </a:r>
          </a:p>
          <a:p>
            <a:endParaRPr lang="en-US" dirty="0"/>
          </a:p>
          <a:p>
            <a:r>
              <a:rPr lang="en-US" dirty="0"/>
              <a:t>And without a common measure for evaluating time and emissions, it’s hard to say which one is the “right” one. Again, it’s going to come down to a value judgment. That doesn’t mean all value judgments are equally good, but it means we can’t avoid making one here.</a:t>
            </a:r>
          </a:p>
          <a:p>
            <a:endParaRPr lang="en-US" dirty="0"/>
          </a:p>
          <a:p>
            <a:r>
              <a:rPr lang="en-US" dirty="0"/>
              <a:t>And now think about this: emissions was just one example. We filled a whiteboard with others! Imagine the sort of function we’d have to use to compare </a:t>
            </a:r>
            <a:r>
              <a:rPr lang="en-US" i="1" dirty="0"/>
              <a:t>all</a:t>
            </a:r>
            <a:r>
              <a:rPr lang="en-US" i="0" dirty="0"/>
              <a:t> those things for each proposal. Things can get real messy real fast when we’re dealing with a problem with real world stakes.</a:t>
            </a:r>
            <a:endParaRPr lang="en-US" dirty="0"/>
          </a:p>
          <a:p>
            <a:endParaRPr lang="en-US" dirty="0"/>
          </a:p>
        </p:txBody>
      </p:sp>
      <p:sp>
        <p:nvSpPr>
          <p:cNvPr id="4" name="Slide Number Placeholder 3">
            <a:extLst>
              <a:ext uri="{FF2B5EF4-FFF2-40B4-BE49-F238E27FC236}">
                <a16:creationId xmlns:a16="http://schemas.microsoft.com/office/drawing/2014/main" id="{B489EB40-2904-4D54-A64E-606F868A4C59}"/>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738798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643060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p1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7" name="Google Shape;687;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88" name="Google Shape;688;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p1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0" name="Google Shape;700;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01" name="Google Shape;701;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p1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9" name="Google Shape;709;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10" name="Google Shape;710;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p1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9" name="Google Shape;719;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dirty="0"/>
          </a:p>
        </p:txBody>
      </p:sp>
      <p:sp>
        <p:nvSpPr>
          <p:cNvPr id="720" name="Google Shape;720;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775461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p2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6" name="Google Shape;746;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47" name="Google Shape;747;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p2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1" name="Google Shape;761;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US" dirty="0"/>
          </a:p>
        </p:txBody>
      </p:sp>
      <p:sp>
        <p:nvSpPr>
          <p:cNvPr id="762" name="Google Shape;762;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83" name="Google Shape;783;p2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527090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p2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1" name="Google Shape;761;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62" name="Google Shape;762;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extLst>
      <p:ext uri="{BB962C8B-B14F-4D97-AF65-F5344CB8AC3E}">
        <p14:creationId xmlns:p14="http://schemas.microsoft.com/office/powerpoint/2010/main" val="150623182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93" name="Google Shape;793;p2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87C4F22C-47BD-798E-89C0-01CE1DF77AC7}"/>
            </a:ext>
          </a:extLst>
        </p:cNvPr>
        <p:cNvGrpSpPr/>
        <p:nvPr/>
      </p:nvGrpSpPr>
      <p:grpSpPr>
        <a:xfrm>
          <a:off x="0" y="0"/>
          <a:ext cx="0" cy="0"/>
          <a:chOff x="0" y="0"/>
          <a:chExt cx="0" cy="0"/>
        </a:xfrm>
      </p:grpSpPr>
      <p:sp>
        <p:nvSpPr>
          <p:cNvPr id="172" name="Google Shape;172;g39ec4df47d7e9c25_77:notes">
            <a:extLst>
              <a:ext uri="{FF2B5EF4-FFF2-40B4-BE49-F238E27FC236}">
                <a16:creationId xmlns:a16="http://schemas.microsoft.com/office/drawing/2014/main" id="{3719AD09-A341-1C93-088E-9EEB15E89692}"/>
              </a:ext>
            </a:extLst>
          </p:cNvPr>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9ec4df47d7e9c25_77:notes">
            <a:extLst>
              <a:ext uri="{FF2B5EF4-FFF2-40B4-BE49-F238E27FC236}">
                <a16:creationId xmlns:a16="http://schemas.microsoft.com/office/drawing/2014/main" id="{94199A47-E69E-2F61-49BA-E7E944779156}"/>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74" name="Google Shape;174;g39ec4df47d7e9c25_77:notes">
            <a:extLst>
              <a:ext uri="{FF2B5EF4-FFF2-40B4-BE49-F238E27FC236}">
                <a16:creationId xmlns:a16="http://schemas.microsoft.com/office/drawing/2014/main" id="{D8820F6D-D8CE-451D-BB11-D808544D972B}"/>
              </a:ext>
            </a:extLst>
          </p:cNvPr>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extLst>
      <p:ext uri="{BB962C8B-B14F-4D97-AF65-F5344CB8AC3E}">
        <p14:creationId xmlns:p14="http://schemas.microsoft.com/office/powerpoint/2010/main" val="107904502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p:cNvGrpSpPr/>
        <p:nvPr/>
      </p:nvGrpSpPr>
      <p:grpSpPr>
        <a:xfrm>
          <a:off x="0" y="0"/>
          <a:ext cx="0" cy="0"/>
          <a:chOff x="0" y="0"/>
          <a:chExt cx="0" cy="0"/>
        </a:xfrm>
      </p:grpSpPr>
      <p:sp>
        <p:nvSpPr>
          <p:cNvPr id="824" name="Google Shape;824;g39ec4df47d7e9c25_2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25" name="Google Shape;825;g39ec4df47d7e9c25_2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9ec4df47d7e9c25_7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9ec4df47d7e9c25_7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74" name="Google Shape;174;g39ec4df47d7e9c25_7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18878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you can’t just pick the best one right away because you need to independently verify the estimates in each proposal, so you might need to look at more than one to find the best. Still, you’d rather start with the most promising ones, rather than waste your time with proposals that wouldn’t be good even if they’re correct.</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90854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015554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98F174-530F-69B9-09CD-D38774B2A4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6D317E-D2BD-104A-E124-A7AF41E8E6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34F26A-4473-EE9F-0E25-5DD2B074E9B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61A845E-D3E9-3433-CD04-C9DA5643FE4A}"/>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58549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6"/>
        <p:cNvGrpSpPr/>
        <p:nvPr/>
      </p:nvGrpSpPr>
      <p:grpSpPr>
        <a:xfrm>
          <a:off x="0" y="0"/>
          <a:ext cx="0" cy="0"/>
          <a:chOff x="0" y="0"/>
          <a:chExt cx="0" cy="0"/>
        </a:xfrm>
      </p:grpSpPr>
      <p:sp>
        <p:nvSpPr>
          <p:cNvPr id="17" name="Google Shape;17;p2"/>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2"/>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9" name="Google Shape;19;p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rot="5400000">
            <a:off x="4623594" y="2285207"/>
            <a:ext cx="5811838"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3" name="Google Shape;103;p16"/>
          <p:cNvSpPr txBox="1">
            <a:spLocks noGrp="1"/>
          </p:cNvSpPr>
          <p:nvPr>
            <p:ph type="body" idx="1"/>
          </p:nvPr>
        </p:nvSpPr>
        <p:spPr>
          <a:xfrm rot="5400000">
            <a:off x="623094" y="370681"/>
            <a:ext cx="5811838"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4" name="Google Shape;104;p1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1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18"/>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17" name="Google Shape;117;p1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1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1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3"/>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 name="Google Shape;25;p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5"/>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5" name="Google Shape;35;p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38"/>
        <p:cNvGrpSpPr/>
        <p:nvPr/>
      </p:nvGrpSpPr>
      <p:grpSpPr>
        <a:xfrm>
          <a:off x="0" y="0"/>
          <a:ext cx="0" cy="0"/>
          <a:chOff x="0" y="0"/>
          <a:chExt cx="0" cy="0"/>
        </a:xfrm>
      </p:grpSpPr>
      <p:sp>
        <p:nvSpPr>
          <p:cNvPr id="39" name="Google Shape;39;p6"/>
          <p:cNvSpPr/>
          <p:nvPr/>
        </p:nvSpPr>
        <p:spPr>
          <a:xfrm>
            <a:off x="80700" y="3534800"/>
            <a:ext cx="8982600" cy="32156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a:solidFill>
                <a:schemeClr val="dk1"/>
              </a:solidFill>
              <a:latin typeface="Calibri"/>
              <a:ea typeface="Calibri"/>
              <a:cs typeface="Calibri"/>
              <a:sym typeface="Calibri"/>
            </a:endParaRPr>
          </a:p>
        </p:txBody>
      </p:sp>
      <p:sp>
        <p:nvSpPr>
          <p:cNvPr id="40" name="Google Shape;40;p6"/>
          <p:cNvSpPr txBox="1">
            <a:spLocks noGrp="1"/>
          </p:cNvSpPr>
          <p:nvPr>
            <p:ph type="title"/>
          </p:nvPr>
        </p:nvSpPr>
        <p:spPr>
          <a:xfrm>
            <a:off x="311700" y="990668"/>
            <a:ext cx="8520600" cy="2675200"/>
          </a:xfrm>
          <a:prstGeom prst="rect">
            <a:avLst/>
          </a:prstGeom>
          <a:noFill/>
          <a:ln>
            <a:noFill/>
          </a:ln>
        </p:spPr>
        <p:txBody>
          <a:bodyPr spcFirstLastPara="1" wrap="square" lIns="91425" tIns="91425" rIns="91425" bIns="91425" anchor="b" anchorCtr="0">
            <a:normAutofit/>
          </a:bodyPr>
          <a:lstStyle>
            <a:lvl1pPr lvl="0" algn="ctr">
              <a:lnSpc>
                <a:spcPct val="90000"/>
              </a:lnSpc>
              <a:spcBef>
                <a:spcPts val="0"/>
              </a:spcBef>
              <a:spcAft>
                <a:spcPts val="0"/>
              </a:spcAft>
              <a:buClr>
                <a:schemeClr val="dk1"/>
              </a:buClr>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endParaRPr/>
          </a:p>
        </p:txBody>
      </p:sp>
      <p:sp>
        <p:nvSpPr>
          <p:cNvPr id="41" name="Google Shape;41;p6"/>
          <p:cNvSpPr txBox="1">
            <a:spLocks noGrp="1"/>
          </p:cNvSpPr>
          <p:nvPr>
            <p:ph type="body" idx="1"/>
          </p:nvPr>
        </p:nvSpPr>
        <p:spPr>
          <a:xfrm>
            <a:off x="311700" y="3793576"/>
            <a:ext cx="8520600" cy="1734400"/>
          </a:xfrm>
          <a:prstGeom prst="rect">
            <a:avLst/>
          </a:prstGeom>
          <a:noFill/>
          <a:ln>
            <a:noFill/>
          </a:ln>
        </p:spPr>
        <p:txBody>
          <a:bodyPr spcFirstLastPara="1" wrap="square" lIns="91425" tIns="91425" rIns="91425" bIns="91425" anchor="t" anchorCtr="0">
            <a:normAutofit/>
          </a:bodyPr>
          <a:lstStyle>
            <a:lvl1pPr marL="457200" lvl="0" indent="-342900" algn="ctr">
              <a:lnSpc>
                <a:spcPct val="90000"/>
              </a:lnSpc>
              <a:spcBef>
                <a:spcPts val="0"/>
              </a:spcBef>
              <a:spcAft>
                <a:spcPts val="0"/>
              </a:spcAft>
              <a:buClr>
                <a:schemeClr val="lt1"/>
              </a:buClr>
              <a:buSzPts val="1800"/>
              <a:buChar char="●"/>
              <a:defRPr>
                <a:solidFill>
                  <a:schemeClr val="lt1"/>
                </a:solidFill>
              </a:defRPr>
            </a:lvl1pPr>
            <a:lvl2pPr marL="914400" lvl="1" indent="-317500" algn="ctr">
              <a:lnSpc>
                <a:spcPct val="90000"/>
              </a:lnSpc>
              <a:spcBef>
                <a:spcPts val="0"/>
              </a:spcBef>
              <a:spcAft>
                <a:spcPts val="0"/>
              </a:spcAft>
              <a:buClr>
                <a:schemeClr val="lt1"/>
              </a:buClr>
              <a:buSzPts val="1400"/>
              <a:buChar char="○"/>
              <a:defRPr>
                <a:solidFill>
                  <a:schemeClr val="lt1"/>
                </a:solidFill>
              </a:defRPr>
            </a:lvl2pPr>
            <a:lvl3pPr marL="1371600" lvl="2" indent="-317500" algn="ctr">
              <a:lnSpc>
                <a:spcPct val="90000"/>
              </a:lnSpc>
              <a:spcBef>
                <a:spcPts val="0"/>
              </a:spcBef>
              <a:spcAft>
                <a:spcPts val="0"/>
              </a:spcAft>
              <a:buClr>
                <a:schemeClr val="lt1"/>
              </a:buClr>
              <a:buSzPts val="1400"/>
              <a:buChar char="■"/>
              <a:defRPr>
                <a:solidFill>
                  <a:schemeClr val="lt1"/>
                </a:solidFill>
              </a:defRPr>
            </a:lvl3pPr>
            <a:lvl4pPr marL="1828800" lvl="3" indent="-317500" algn="ctr">
              <a:lnSpc>
                <a:spcPct val="90000"/>
              </a:lnSpc>
              <a:spcBef>
                <a:spcPts val="0"/>
              </a:spcBef>
              <a:spcAft>
                <a:spcPts val="0"/>
              </a:spcAft>
              <a:buClr>
                <a:schemeClr val="lt1"/>
              </a:buClr>
              <a:buSzPts val="1400"/>
              <a:buChar char="●"/>
              <a:defRPr>
                <a:solidFill>
                  <a:schemeClr val="lt1"/>
                </a:solidFill>
              </a:defRPr>
            </a:lvl4pPr>
            <a:lvl5pPr marL="2286000" lvl="4" indent="-317500" algn="ctr">
              <a:lnSpc>
                <a:spcPct val="90000"/>
              </a:lnSpc>
              <a:spcBef>
                <a:spcPts val="0"/>
              </a:spcBef>
              <a:spcAft>
                <a:spcPts val="0"/>
              </a:spcAft>
              <a:buClr>
                <a:schemeClr val="lt1"/>
              </a:buClr>
              <a:buSzPts val="1400"/>
              <a:buChar char="○"/>
              <a:defRPr>
                <a:solidFill>
                  <a:schemeClr val="lt1"/>
                </a:solidFill>
              </a:defRPr>
            </a:lvl5pPr>
            <a:lvl6pPr marL="2743200" lvl="5" indent="-317500" algn="ctr">
              <a:lnSpc>
                <a:spcPct val="90000"/>
              </a:lnSpc>
              <a:spcBef>
                <a:spcPts val="0"/>
              </a:spcBef>
              <a:spcAft>
                <a:spcPts val="0"/>
              </a:spcAft>
              <a:buClr>
                <a:schemeClr val="lt1"/>
              </a:buClr>
              <a:buSzPts val="1400"/>
              <a:buChar char="■"/>
              <a:defRPr>
                <a:solidFill>
                  <a:schemeClr val="lt1"/>
                </a:solidFill>
              </a:defRPr>
            </a:lvl6pPr>
            <a:lvl7pPr marL="3200400" lvl="6" indent="-317500" algn="ctr">
              <a:lnSpc>
                <a:spcPct val="90000"/>
              </a:lnSpc>
              <a:spcBef>
                <a:spcPts val="0"/>
              </a:spcBef>
              <a:spcAft>
                <a:spcPts val="0"/>
              </a:spcAft>
              <a:buClr>
                <a:schemeClr val="lt1"/>
              </a:buClr>
              <a:buSzPts val="1400"/>
              <a:buChar char="●"/>
              <a:defRPr>
                <a:solidFill>
                  <a:schemeClr val="lt1"/>
                </a:solidFill>
              </a:defRPr>
            </a:lvl7pPr>
            <a:lvl8pPr marL="3657600" lvl="7" indent="-317500" algn="ctr">
              <a:lnSpc>
                <a:spcPct val="90000"/>
              </a:lnSpc>
              <a:spcBef>
                <a:spcPts val="0"/>
              </a:spcBef>
              <a:spcAft>
                <a:spcPts val="0"/>
              </a:spcAft>
              <a:buClr>
                <a:schemeClr val="lt1"/>
              </a:buClr>
              <a:buSzPts val="1400"/>
              <a:buChar char="○"/>
              <a:defRPr>
                <a:solidFill>
                  <a:schemeClr val="lt1"/>
                </a:solidFill>
              </a:defRPr>
            </a:lvl8pPr>
            <a:lvl9pPr marL="4114800" lvl="8" indent="-317500" algn="ctr">
              <a:lnSpc>
                <a:spcPct val="90000"/>
              </a:lnSpc>
              <a:spcBef>
                <a:spcPts val="0"/>
              </a:spcBef>
              <a:spcAft>
                <a:spcPts val="0"/>
              </a:spcAft>
              <a:buClr>
                <a:schemeClr val="lt1"/>
              </a:buClr>
              <a:buSzPts val="1400"/>
              <a:buChar char="■"/>
              <a:defRPr>
                <a:solidFill>
                  <a:schemeClr val="lt1"/>
                </a:solidFill>
              </a:defRPr>
            </a:lvl9pPr>
          </a:lstStyle>
          <a:p>
            <a:endParaRPr/>
          </a:p>
        </p:txBody>
      </p:sp>
      <p:sp>
        <p:nvSpPr>
          <p:cNvPr id="42" name="Google Shape;42;p6"/>
          <p:cNvSpPr txBox="1">
            <a:spLocks noGrp="1"/>
          </p:cNvSpPr>
          <p:nvPr>
            <p:ph type="sldNum" idx="12"/>
          </p:nvPr>
        </p:nvSpPr>
        <p:spPr>
          <a:xfrm>
            <a:off x="8497999" y="6251679"/>
            <a:ext cx="548700" cy="524800"/>
          </a:xfrm>
          <a:prstGeom prst="rect">
            <a:avLst/>
          </a:prstGeom>
          <a:noFill/>
          <a:ln>
            <a:noFill/>
          </a:ln>
        </p:spPr>
        <p:txBody>
          <a:bodyPr spcFirstLastPara="1" wrap="square" lIns="91425" tIns="91425" rIns="91425" bIns="91425" anchor="ctr" anchorCtr="0">
            <a:normAutofit/>
          </a:bodyPr>
          <a:lstStyle>
            <a:lvl1pPr marL="0" lvl="0" indent="0" algn="r">
              <a:buClr>
                <a:schemeClr val="lt1"/>
              </a:buClr>
              <a:buSzPts val="1200"/>
              <a:buFont typeface="Calibri"/>
              <a:buNone/>
              <a:defRPr sz="1200">
                <a:solidFill>
                  <a:schemeClr val="lt1"/>
                </a:solidFill>
                <a:latin typeface="Calibri"/>
                <a:ea typeface="Calibri"/>
                <a:cs typeface="Calibri"/>
                <a:sym typeface="Calibri"/>
              </a:defRPr>
            </a:lvl1pPr>
            <a:lvl2pPr marL="0" lvl="1" indent="0" algn="r">
              <a:buClr>
                <a:schemeClr val="lt1"/>
              </a:buClr>
              <a:buSzPts val="1200"/>
              <a:buFont typeface="Calibri"/>
              <a:buNone/>
              <a:defRPr sz="1200">
                <a:solidFill>
                  <a:schemeClr val="lt1"/>
                </a:solidFill>
                <a:latin typeface="Calibri"/>
                <a:ea typeface="Calibri"/>
                <a:cs typeface="Calibri"/>
                <a:sym typeface="Calibri"/>
              </a:defRPr>
            </a:lvl2pPr>
            <a:lvl3pPr marL="0" lvl="2" indent="0" algn="r">
              <a:buClr>
                <a:schemeClr val="lt1"/>
              </a:buClr>
              <a:buSzPts val="1200"/>
              <a:buFont typeface="Calibri"/>
              <a:buNone/>
              <a:defRPr sz="1200">
                <a:solidFill>
                  <a:schemeClr val="lt1"/>
                </a:solidFill>
                <a:latin typeface="Calibri"/>
                <a:ea typeface="Calibri"/>
                <a:cs typeface="Calibri"/>
                <a:sym typeface="Calibri"/>
              </a:defRPr>
            </a:lvl3pPr>
            <a:lvl4pPr marL="0" lvl="3" indent="0" algn="r">
              <a:buClr>
                <a:schemeClr val="lt1"/>
              </a:buClr>
              <a:buSzPts val="1200"/>
              <a:buFont typeface="Calibri"/>
              <a:buNone/>
              <a:defRPr sz="1200">
                <a:solidFill>
                  <a:schemeClr val="lt1"/>
                </a:solidFill>
                <a:latin typeface="Calibri"/>
                <a:ea typeface="Calibri"/>
                <a:cs typeface="Calibri"/>
                <a:sym typeface="Calibri"/>
              </a:defRPr>
            </a:lvl4pPr>
            <a:lvl5pPr marL="0" lvl="4" indent="0" algn="r">
              <a:buClr>
                <a:schemeClr val="lt1"/>
              </a:buClr>
              <a:buSzPts val="1200"/>
              <a:buFont typeface="Calibri"/>
              <a:buNone/>
              <a:defRPr sz="1200">
                <a:solidFill>
                  <a:schemeClr val="lt1"/>
                </a:solidFill>
                <a:latin typeface="Calibri"/>
                <a:ea typeface="Calibri"/>
                <a:cs typeface="Calibri"/>
                <a:sym typeface="Calibri"/>
              </a:defRPr>
            </a:lvl5pPr>
            <a:lvl6pPr marL="0" lvl="5" indent="0" algn="r">
              <a:buClr>
                <a:schemeClr val="lt1"/>
              </a:buClr>
              <a:buSzPts val="1200"/>
              <a:buFont typeface="Calibri"/>
              <a:buNone/>
              <a:defRPr sz="1200">
                <a:solidFill>
                  <a:schemeClr val="lt1"/>
                </a:solidFill>
                <a:latin typeface="Calibri"/>
                <a:ea typeface="Calibri"/>
                <a:cs typeface="Calibri"/>
                <a:sym typeface="Calibri"/>
              </a:defRPr>
            </a:lvl6pPr>
            <a:lvl7pPr marL="0" lvl="6" indent="0" algn="r">
              <a:buClr>
                <a:schemeClr val="lt1"/>
              </a:buClr>
              <a:buSzPts val="1200"/>
              <a:buFont typeface="Calibri"/>
              <a:buNone/>
              <a:defRPr sz="1200">
                <a:solidFill>
                  <a:schemeClr val="lt1"/>
                </a:solidFill>
                <a:latin typeface="Calibri"/>
                <a:ea typeface="Calibri"/>
                <a:cs typeface="Calibri"/>
                <a:sym typeface="Calibri"/>
              </a:defRPr>
            </a:lvl7pPr>
            <a:lvl8pPr marL="0" lvl="7" indent="0" algn="r">
              <a:buClr>
                <a:schemeClr val="lt1"/>
              </a:buClr>
              <a:buSzPts val="1200"/>
              <a:buFont typeface="Calibri"/>
              <a:buNone/>
              <a:defRPr sz="1200">
                <a:solidFill>
                  <a:schemeClr val="lt1"/>
                </a:solidFill>
                <a:latin typeface="Calibri"/>
                <a:ea typeface="Calibri"/>
                <a:cs typeface="Calibri"/>
                <a:sym typeface="Calibri"/>
              </a:defRPr>
            </a:lvl8pPr>
            <a:lvl9pPr marL="0" lvl="8" indent="0" algn="r">
              <a:buClr>
                <a:schemeClr val="lt1"/>
              </a:buClr>
              <a:buSzPts val="1200"/>
              <a:buFont typeface="Calibri"/>
              <a:buNone/>
              <a:defRPr sz="12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7"/>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7"/>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6"/>
        <p:cNvGrpSpPr/>
        <p:nvPr/>
      </p:nvGrpSpPr>
      <p:grpSpPr>
        <a:xfrm>
          <a:off x="0" y="0"/>
          <a:ext cx="0" cy="0"/>
          <a:chOff x="0" y="0"/>
          <a:chExt cx="0" cy="0"/>
        </a:xfrm>
      </p:grpSpPr>
      <p:sp>
        <p:nvSpPr>
          <p:cNvPr id="57" name="Google Shape;57;p9"/>
          <p:cNvSpPr txBox="1">
            <a:spLocks noGrp="1"/>
          </p:cNvSpPr>
          <p:nvPr>
            <p:ph type="title"/>
          </p:nvPr>
        </p:nvSpPr>
        <p:spPr>
          <a:xfrm>
            <a:off x="311700" y="593367"/>
            <a:ext cx="8520600" cy="831200"/>
          </a:xfrm>
          <a:prstGeom prst="rect">
            <a:avLst/>
          </a:prstGeom>
          <a:noFill/>
          <a:ln>
            <a:noFill/>
          </a:ln>
        </p:spPr>
        <p:txBody>
          <a:bodyPr spcFirstLastPara="1" wrap="square" lIns="91425" tIns="91425" rIns="91425" bIns="91425" anchor="t" anchorCtr="0">
            <a:normAutofit/>
          </a:bodyPr>
          <a:lstStyle>
            <a:lvl1pPr lvl="0" algn="l">
              <a:lnSpc>
                <a:spcPct val="90000"/>
              </a:lnSpc>
              <a:spcBef>
                <a:spcPts val="0"/>
              </a:spcBef>
              <a:spcAft>
                <a:spcPts val="0"/>
              </a:spcAft>
              <a:buClr>
                <a:schemeClr val="dk1"/>
              </a:buClr>
              <a:buSzPts val="3000"/>
              <a:buFont typeface="Calibri"/>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58" name="Google Shape;58;p9"/>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rmAutofit/>
          </a:bodyPr>
          <a:lstStyle>
            <a:lvl1pPr marL="457200" lvl="0" indent="-342900" algn="l">
              <a:lnSpc>
                <a:spcPct val="90000"/>
              </a:lnSpc>
              <a:spcBef>
                <a:spcPts val="0"/>
              </a:spcBef>
              <a:spcAft>
                <a:spcPts val="0"/>
              </a:spcAft>
              <a:buClr>
                <a:schemeClr val="dk1"/>
              </a:buClr>
              <a:buSzPts val="1800"/>
              <a:buChar char="●"/>
              <a:defRPr/>
            </a:lvl1pPr>
            <a:lvl2pPr marL="914400" lvl="1" indent="-317500" algn="l">
              <a:lnSpc>
                <a:spcPct val="90000"/>
              </a:lnSpc>
              <a:spcBef>
                <a:spcPts val="0"/>
              </a:spcBef>
              <a:spcAft>
                <a:spcPts val="0"/>
              </a:spcAft>
              <a:buClr>
                <a:schemeClr val="dk1"/>
              </a:buClr>
              <a:buSzPts val="1400"/>
              <a:buChar char="○"/>
              <a:defRPr/>
            </a:lvl2pPr>
            <a:lvl3pPr marL="1371600" lvl="2" indent="-317500" algn="l">
              <a:lnSpc>
                <a:spcPct val="90000"/>
              </a:lnSpc>
              <a:spcBef>
                <a:spcPts val="0"/>
              </a:spcBef>
              <a:spcAft>
                <a:spcPts val="0"/>
              </a:spcAft>
              <a:buClr>
                <a:schemeClr val="dk1"/>
              </a:buClr>
              <a:buSzPts val="1400"/>
              <a:buChar char="■"/>
              <a:defRPr/>
            </a:lvl3pPr>
            <a:lvl4pPr marL="1828800" lvl="3" indent="-317500" algn="l">
              <a:lnSpc>
                <a:spcPct val="90000"/>
              </a:lnSpc>
              <a:spcBef>
                <a:spcPts val="0"/>
              </a:spcBef>
              <a:spcAft>
                <a:spcPts val="0"/>
              </a:spcAft>
              <a:buClr>
                <a:schemeClr val="dk1"/>
              </a:buClr>
              <a:buSzPts val="1400"/>
              <a:buChar char="●"/>
              <a:defRPr/>
            </a:lvl4pPr>
            <a:lvl5pPr marL="2286000" lvl="4" indent="-317500" algn="l">
              <a:lnSpc>
                <a:spcPct val="90000"/>
              </a:lnSpc>
              <a:spcBef>
                <a:spcPts val="0"/>
              </a:spcBef>
              <a:spcAft>
                <a:spcPts val="0"/>
              </a:spcAft>
              <a:buClr>
                <a:schemeClr val="dk1"/>
              </a:buClr>
              <a:buSzPts val="1400"/>
              <a:buChar char="○"/>
              <a:defRPr/>
            </a:lvl5pPr>
            <a:lvl6pPr marL="2743200" lvl="5" indent="-317500" algn="l">
              <a:lnSpc>
                <a:spcPct val="90000"/>
              </a:lnSpc>
              <a:spcBef>
                <a:spcPts val="0"/>
              </a:spcBef>
              <a:spcAft>
                <a:spcPts val="0"/>
              </a:spcAft>
              <a:buClr>
                <a:schemeClr val="dk1"/>
              </a:buClr>
              <a:buSzPts val="1400"/>
              <a:buChar char="■"/>
              <a:defRPr/>
            </a:lvl6pPr>
            <a:lvl7pPr marL="3200400" lvl="6" indent="-317500" algn="l">
              <a:lnSpc>
                <a:spcPct val="90000"/>
              </a:lnSpc>
              <a:spcBef>
                <a:spcPts val="0"/>
              </a:spcBef>
              <a:spcAft>
                <a:spcPts val="0"/>
              </a:spcAft>
              <a:buClr>
                <a:schemeClr val="dk1"/>
              </a:buClr>
              <a:buSzPts val="1400"/>
              <a:buChar char="●"/>
              <a:defRPr/>
            </a:lvl7pPr>
            <a:lvl8pPr marL="3657600" lvl="7" indent="-317500" algn="l">
              <a:lnSpc>
                <a:spcPct val="90000"/>
              </a:lnSpc>
              <a:spcBef>
                <a:spcPts val="0"/>
              </a:spcBef>
              <a:spcAft>
                <a:spcPts val="0"/>
              </a:spcAft>
              <a:buClr>
                <a:schemeClr val="dk1"/>
              </a:buClr>
              <a:buSzPts val="1400"/>
              <a:buChar char="○"/>
              <a:defRPr/>
            </a:lvl8pPr>
            <a:lvl9pPr marL="4114800" lvl="8" indent="-317500" algn="l">
              <a:lnSpc>
                <a:spcPct val="90000"/>
              </a:lnSpc>
              <a:spcBef>
                <a:spcPts val="0"/>
              </a:spcBef>
              <a:spcAft>
                <a:spcPts val="0"/>
              </a:spcAft>
              <a:buClr>
                <a:schemeClr val="dk1"/>
              </a:buClr>
              <a:buSzPts val="1400"/>
              <a:buChar char="■"/>
              <a:defRPr/>
            </a:lvl9pPr>
          </a:lstStyle>
          <a:p>
            <a:endParaRPr/>
          </a:p>
        </p:txBody>
      </p:sp>
      <p:sp>
        <p:nvSpPr>
          <p:cNvPr id="59" name="Google Shape;59;p9"/>
          <p:cNvSpPr txBox="1">
            <a:spLocks noGrp="1"/>
          </p:cNvSpPr>
          <p:nvPr>
            <p:ph type="sldNum" idx="12"/>
          </p:nvPr>
        </p:nvSpPr>
        <p:spPr>
          <a:xfrm>
            <a:off x="8497999" y="6251679"/>
            <a:ext cx="548700" cy="524800"/>
          </a:xfrm>
          <a:prstGeom prst="rect">
            <a:avLst/>
          </a:prstGeom>
          <a:noFill/>
          <a:ln>
            <a:noFill/>
          </a:ln>
        </p:spPr>
        <p:txBody>
          <a:bodyPr spcFirstLastPara="1" wrap="square" lIns="91425" tIns="91425" rIns="91425" bIns="91425" anchor="ctr" anchorCtr="0">
            <a:normAutofit/>
          </a:bodyPr>
          <a:lstStyle>
            <a:lvl1pPr marL="0" lvl="0" indent="0" algn="r">
              <a:buClr>
                <a:srgbClr val="888888"/>
              </a:buClr>
              <a:buSzPts val="1200"/>
              <a:buFont typeface="Calibri"/>
              <a:buNone/>
              <a:defRPr sz="1200">
                <a:solidFill>
                  <a:srgbClr val="888888"/>
                </a:solidFill>
                <a:latin typeface="Calibri"/>
                <a:ea typeface="Calibri"/>
                <a:cs typeface="Calibri"/>
                <a:sym typeface="Calibri"/>
              </a:defRPr>
            </a:lvl1pPr>
            <a:lvl2pPr marL="0" lvl="1" indent="0" algn="r">
              <a:buClr>
                <a:srgbClr val="888888"/>
              </a:buClr>
              <a:buSzPts val="1200"/>
              <a:buFont typeface="Calibri"/>
              <a:buNone/>
              <a:defRPr sz="1200">
                <a:solidFill>
                  <a:srgbClr val="888888"/>
                </a:solidFill>
                <a:latin typeface="Calibri"/>
                <a:ea typeface="Calibri"/>
                <a:cs typeface="Calibri"/>
                <a:sym typeface="Calibri"/>
              </a:defRPr>
            </a:lvl2pPr>
            <a:lvl3pPr marL="0" lvl="2" indent="0" algn="r">
              <a:buClr>
                <a:srgbClr val="888888"/>
              </a:buClr>
              <a:buSzPts val="1200"/>
              <a:buFont typeface="Calibri"/>
              <a:buNone/>
              <a:defRPr sz="1200">
                <a:solidFill>
                  <a:srgbClr val="888888"/>
                </a:solidFill>
                <a:latin typeface="Calibri"/>
                <a:ea typeface="Calibri"/>
                <a:cs typeface="Calibri"/>
                <a:sym typeface="Calibri"/>
              </a:defRPr>
            </a:lvl3pPr>
            <a:lvl4pPr marL="0" lvl="3" indent="0" algn="r">
              <a:buClr>
                <a:srgbClr val="888888"/>
              </a:buClr>
              <a:buSzPts val="1200"/>
              <a:buFont typeface="Calibri"/>
              <a:buNone/>
              <a:defRPr sz="1200">
                <a:solidFill>
                  <a:srgbClr val="888888"/>
                </a:solidFill>
                <a:latin typeface="Calibri"/>
                <a:ea typeface="Calibri"/>
                <a:cs typeface="Calibri"/>
                <a:sym typeface="Calibri"/>
              </a:defRPr>
            </a:lvl4pPr>
            <a:lvl5pPr marL="0" lvl="4" indent="0" algn="r">
              <a:buClr>
                <a:srgbClr val="888888"/>
              </a:buClr>
              <a:buSzPts val="1200"/>
              <a:buFont typeface="Calibri"/>
              <a:buNone/>
              <a:defRPr sz="1200">
                <a:solidFill>
                  <a:srgbClr val="888888"/>
                </a:solidFill>
                <a:latin typeface="Calibri"/>
                <a:ea typeface="Calibri"/>
                <a:cs typeface="Calibri"/>
                <a:sym typeface="Calibri"/>
              </a:defRPr>
            </a:lvl5pPr>
            <a:lvl6pPr marL="0" lvl="5" indent="0" algn="r">
              <a:buClr>
                <a:srgbClr val="888888"/>
              </a:buClr>
              <a:buSzPts val="1200"/>
              <a:buFont typeface="Calibri"/>
              <a:buNone/>
              <a:defRPr sz="1200">
                <a:solidFill>
                  <a:srgbClr val="888888"/>
                </a:solidFill>
                <a:latin typeface="Calibri"/>
                <a:ea typeface="Calibri"/>
                <a:cs typeface="Calibri"/>
                <a:sym typeface="Calibri"/>
              </a:defRPr>
            </a:lvl6pPr>
            <a:lvl7pPr marL="0" lvl="6" indent="0" algn="r">
              <a:buClr>
                <a:srgbClr val="888888"/>
              </a:buClr>
              <a:buSzPts val="1200"/>
              <a:buFont typeface="Calibri"/>
              <a:buNone/>
              <a:defRPr sz="1200">
                <a:solidFill>
                  <a:srgbClr val="888888"/>
                </a:solidFill>
                <a:latin typeface="Calibri"/>
                <a:ea typeface="Calibri"/>
                <a:cs typeface="Calibri"/>
                <a:sym typeface="Calibri"/>
              </a:defRPr>
            </a:lvl7pPr>
            <a:lvl8pPr marL="0" lvl="7" indent="0" algn="r">
              <a:buClr>
                <a:srgbClr val="888888"/>
              </a:buClr>
              <a:buSzPts val="1200"/>
              <a:buFont typeface="Calibri"/>
              <a:buNone/>
              <a:defRPr sz="1200">
                <a:solidFill>
                  <a:srgbClr val="888888"/>
                </a:solidFill>
                <a:latin typeface="Calibri"/>
                <a:ea typeface="Calibri"/>
                <a:cs typeface="Calibri"/>
                <a:sym typeface="Calibri"/>
              </a:defRPr>
            </a:lvl8pPr>
            <a:lvl9pPr marL="0" lvl="8" indent="0" algn="r">
              <a:buClr>
                <a:srgbClr val="888888"/>
              </a:buClr>
              <a:buSzPts val="1200"/>
              <a:buFont typeface="Calibri"/>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77" name="Google Shape;77;p12"/>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12"/>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79" name="Google Shape;79;p12"/>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0" name="Google Shape;80;p1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14"/>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91" name="Google Shape;91;p14"/>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92" name="Google Shape;92;p1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5"/>
        <p:cNvGrpSpPr/>
        <p:nvPr/>
      </p:nvGrpSpPr>
      <p:grpSpPr>
        <a:xfrm>
          <a:off x="0" y="0"/>
          <a:ext cx="0" cy="0"/>
          <a:chOff x="0" y="0"/>
          <a:chExt cx="0" cy="0"/>
        </a:xfrm>
      </p:grpSpPr>
      <p:sp>
        <p:nvSpPr>
          <p:cNvPr id="96" name="Google Shape;96;p15"/>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15"/>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8" name="Google Shape;98;p1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1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1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5" name="Google Shape;15;p1"/>
          <p:cNvSpPr txBox="1"/>
          <p:nvPr/>
        </p:nvSpPr>
        <p:spPr>
          <a:xfrm>
            <a:off x="0" y="0"/>
            <a:ext cx="20574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8" r:id="rId7"/>
    <p:sldLayoutId id="2147483660" r:id="rId8"/>
    <p:sldLayoutId id="2147483661" r:id="rId9"/>
    <p:sldLayoutId id="2147483662"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9" name="Google Shape;109;p17"/>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10" name="Google Shape;110;p1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11" name="Google Shape;111;p1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12" name="Google Shape;112;p1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13" name="Google Shape;113;p17"/>
          <p:cNvSpPr txBox="1"/>
          <p:nvPr/>
        </p:nvSpPr>
        <p:spPr>
          <a:xfrm>
            <a:off x="0" y="0"/>
            <a:ext cx="20574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n-US" sz="1200" b="0" i="0" u="none" strike="noStrike" cap="none">
                <a:solidFill>
                  <a:schemeClr val="lt1"/>
                </a:solidFill>
                <a:latin typeface="Calibri"/>
                <a:ea typeface="Calibri"/>
                <a:cs typeface="Calibri"/>
                <a:sym typeface="Calibri"/>
              </a:rPr>
              <a:t>‹#›</a:t>
            </a:fld>
            <a:endParaRPr sz="12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63"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hyperlink" Target="https://upload.wikimedia.org/wikipedia/commons/f/fc/Bill_Gates_-_2023_-_P062021-967902_%28cropped%29.jpg" TargetMode="External"/><Relationship Id="rId7" Type="http://schemas.openxmlformats.org/officeDocument/2006/relationships/hyperlink" Target="https://www.google.com/imgres?imgurl=https%3A%2F%2Fa.espncdn.com%2Fcombiner%2Fi%3Fimg%3D%2Fi%2Fteamlogos%2Fnfl%2F500%2Fsf.png&amp;tbnid=hKRn8fgUYJB60M&amp;vet=12ahUKEwiY4cLRz5SCAxUHBkQIHR61AsIQMygAegQIARB1..i&amp;imgrefurl=https%3A%2F%2Fwww.espn.com%2Fnfl%2Fteam%2F_%2Fname%2Fsf%2Fsan-francisco-49ers&amp;docid=zyEDT1Kv4gl9yM&amp;w=500&amp;h=500&amp;q=49ers&amp;ved=2ahUKEwiY4cLRz5SCAxUHBkQIHR61AsIQMygAegQIARB1"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hyperlink" Target="https://upload.wikimedia.org/wikipedia/commons/6/6e/Steve_Wozniak_by_Gage_Skidmore_3_%28cropped%29.jpg" TargetMode="External"/><Relationship Id="rId10" Type="http://schemas.openxmlformats.org/officeDocument/2006/relationships/image" Target="../media/image18.png"/><Relationship Id="rId4" Type="http://schemas.openxmlformats.org/officeDocument/2006/relationships/image" Target="../media/image15.jpeg"/><Relationship Id="rId9" Type="http://schemas.openxmlformats.org/officeDocument/2006/relationships/hyperlink" Target="https://www.google.com/imgres?imgurl=https%3A%2F%2Fyt3.googleusercontent.com%2Fytc%2FAPkrFKbm8iT-iZ-2w-pkLw00sNbcaftiWFfxm_-8j5a4pg%3Ds900-c-k-c0x00ffffff-no-rj&amp;tbnid=KeHUry7JjTNftM&amp;vet=12ahUKEwi8jsbdz5SCAxVKCUQIHQgCDacQMygAegQIARB1..i&amp;imgrefurl=https%3A%2F%2Fwww.youtube.com%2Fchannel%2FUCyJ6yZdVUkBvt2vl4R03jcA&amp;docid=5KKll77AeCSG0M&amp;w=900&amp;h=900&amp;q=la%20rams&amp;ved=2ahUKEwi8jsbdz5SCAxVKCUQIHQgCDacQMygAegQIARB1"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gif"/><Relationship Id="rId4" Type="http://schemas.openxmlformats.org/officeDocument/2006/relationships/image" Target="../media/image4.jp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hyperlink" Target="mailto:webberdf@stanford.edu"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30" name="Google Shape;130;p20"/>
          <p:cNvSpPr txBox="1">
            <a:spLocks noGrp="1"/>
          </p:cNvSpPr>
          <p:nvPr>
            <p:ph type="subTitle" idx="1"/>
          </p:nvPr>
        </p:nvSpPr>
        <p:spPr>
          <a:xfrm>
            <a:off x="1143000" y="1684849"/>
            <a:ext cx="6858000" cy="892096"/>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4400"/>
              <a:buNone/>
            </a:pPr>
            <a:r>
              <a:rPr lang="en-US" sz="4400" dirty="0"/>
              <a:t>Algorithms in the Real World</a:t>
            </a:r>
          </a:p>
          <a:p>
            <a:pPr marL="0" lvl="0" indent="0" algn="ctr" rtl="0">
              <a:lnSpc>
                <a:spcPct val="90000"/>
              </a:lnSpc>
              <a:spcBef>
                <a:spcPts val="0"/>
              </a:spcBef>
              <a:spcAft>
                <a:spcPts val="0"/>
              </a:spcAft>
              <a:buClr>
                <a:schemeClr val="dk1"/>
              </a:buClr>
              <a:buSzPts val="4400"/>
              <a:buNone/>
            </a:pPr>
            <a:endParaRPr sz="4400" dirty="0"/>
          </a:p>
        </p:txBody>
      </p:sp>
      <p:sp>
        <p:nvSpPr>
          <p:cNvPr id="135" name="Google Shape;135;p20"/>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a:t>
            </a:fld>
            <a:endParaRPr/>
          </a:p>
        </p:txBody>
      </p:sp>
      <p:pic>
        <p:nvPicPr>
          <p:cNvPr id="2054" name="Picture 6" descr="World Clipart | Earth clipart, World clipart, Earth pictures">
            <a:extLst>
              <a:ext uri="{FF2B5EF4-FFF2-40B4-BE49-F238E27FC236}">
                <a16:creationId xmlns:a16="http://schemas.microsoft.com/office/drawing/2014/main" id="{BCFE3354-1660-F138-3FFA-80D3AF8FA9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3250" y="2576945"/>
            <a:ext cx="2857500" cy="28448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a:extLst>
              <a:ext uri="{FF2B5EF4-FFF2-40B4-BE49-F238E27FC236}">
                <a16:creationId xmlns:a16="http://schemas.microsoft.com/office/drawing/2014/main" id="{51FFDAA1-E1D4-4D6D-56E1-CC425140013E}"/>
              </a:ext>
            </a:extLst>
          </p:cNvPr>
          <p:cNvSpPr>
            <a:spLocks noGrp="1"/>
          </p:cNvSpPr>
          <p:nvPr>
            <p:ph type="ctrTitle"/>
          </p:nvPr>
        </p:nvSpPr>
        <p:spPr/>
        <p:txBody>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479E9-2B0A-4FF9-CC33-33341A351B06}"/>
              </a:ext>
            </a:extLst>
          </p:cNvPr>
          <p:cNvSpPr>
            <a:spLocks noGrp="1"/>
          </p:cNvSpPr>
          <p:nvPr>
            <p:ph type="title"/>
          </p:nvPr>
        </p:nvSpPr>
        <p:spPr>
          <a:xfrm>
            <a:off x="628650" y="0"/>
            <a:ext cx="7886700" cy="1325563"/>
          </a:xfrm>
        </p:spPr>
        <p:txBody>
          <a:bodyPr>
            <a:normAutofit fontScale="90000"/>
          </a:bodyPr>
          <a:lstStyle/>
          <a:p>
            <a:r>
              <a:rPr lang="en-US" dirty="0"/>
              <a:t>That’s not the route they’re actually planning to build, though…</a:t>
            </a:r>
          </a:p>
        </p:txBody>
      </p:sp>
      <p:sp>
        <p:nvSpPr>
          <p:cNvPr id="4" name="Slide Number Placeholder 3">
            <a:extLst>
              <a:ext uri="{FF2B5EF4-FFF2-40B4-BE49-F238E27FC236}">
                <a16:creationId xmlns:a16="http://schemas.microsoft.com/office/drawing/2014/main" id="{4CC912CB-EDF8-6F72-4211-AE73EF149C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pic>
        <p:nvPicPr>
          <p:cNvPr id="6" name="Picture 5">
            <a:extLst>
              <a:ext uri="{FF2B5EF4-FFF2-40B4-BE49-F238E27FC236}">
                <a16:creationId xmlns:a16="http://schemas.microsoft.com/office/drawing/2014/main" id="{8BA699B8-A046-D782-583A-B814B24638BE}"/>
              </a:ext>
            </a:extLst>
          </p:cNvPr>
          <p:cNvPicPr>
            <a:picLocks noChangeAspect="1"/>
          </p:cNvPicPr>
          <p:nvPr/>
        </p:nvPicPr>
        <p:blipFill>
          <a:blip r:embed="rId3"/>
          <a:stretch>
            <a:fillRect/>
          </a:stretch>
        </p:blipFill>
        <p:spPr>
          <a:xfrm>
            <a:off x="2452502" y="1325563"/>
            <a:ext cx="4238996" cy="5481067"/>
          </a:xfrm>
          <a:prstGeom prst="rect">
            <a:avLst/>
          </a:prstGeom>
        </p:spPr>
      </p:pic>
    </p:spTree>
    <p:extLst>
      <p:ext uri="{BB962C8B-B14F-4D97-AF65-F5344CB8AC3E}">
        <p14:creationId xmlns:p14="http://schemas.microsoft.com/office/powerpoint/2010/main" val="2435347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1"/>
          <p:cNvSpPr txBox="1">
            <a:spLocks noGrp="1"/>
          </p:cNvSpPr>
          <p:nvPr>
            <p:ph type="title"/>
          </p:nvPr>
        </p:nvSpPr>
        <p:spPr>
          <a:xfrm>
            <a:off x="628650" y="212726"/>
            <a:ext cx="78867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What else might matter for route selection besides speed?</a:t>
            </a:r>
            <a:endParaRPr dirty="0"/>
          </a:p>
        </p:txBody>
      </p:sp>
      <p:sp>
        <p:nvSpPr>
          <p:cNvPr id="145" name="Google Shape;145;p21"/>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pic>
        <p:nvPicPr>
          <p:cNvPr id="146" name="Google Shape;146;p21"/>
          <p:cNvPicPr preferRelativeResize="0"/>
          <p:nvPr/>
        </p:nvPicPr>
        <p:blipFill>
          <a:blip r:embed="rId3">
            <a:alphaModFix/>
          </a:blip>
          <a:stretch>
            <a:fillRect/>
          </a:stretch>
        </p:blipFill>
        <p:spPr>
          <a:xfrm>
            <a:off x="6457950" y="818118"/>
            <a:ext cx="2199162" cy="742532"/>
          </a:xfrm>
          <a:prstGeom prst="rect">
            <a:avLst/>
          </a:prstGeom>
          <a:noFill/>
          <a:ln>
            <a:noFill/>
          </a:ln>
        </p:spPr>
      </p:pic>
      <p:pic>
        <p:nvPicPr>
          <p:cNvPr id="3" name="Picture 2" descr="A cartoon of a path that is going to a beach&#10;&#10;Description automatically generated with medium confidence">
            <a:extLst>
              <a:ext uri="{FF2B5EF4-FFF2-40B4-BE49-F238E27FC236}">
                <a16:creationId xmlns:a16="http://schemas.microsoft.com/office/drawing/2014/main" id="{FC7405D3-B66B-3E3F-454E-241F58BD953C}"/>
              </a:ext>
            </a:extLst>
          </p:cNvPr>
          <p:cNvPicPr>
            <a:picLocks noChangeAspect="1"/>
          </p:cNvPicPr>
          <p:nvPr/>
        </p:nvPicPr>
        <p:blipFill>
          <a:blip r:embed="rId4"/>
          <a:stretch>
            <a:fillRect/>
          </a:stretch>
        </p:blipFill>
        <p:spPr>
          <a:xfrm>
            <a:off x="2019579" y="1560650"/>
            <a:ext cx="5104841" cy="508462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51044-5CED-775A-7ABC-646197F7BD23}"/>
              </a:ext>
            </a:extLst>
          </p:cNvPr>
          <p:cNvSpPr>
            <a:spLocks noGrp="1"/>
          </p:cNvSpPr>
          <p:nvPr>
            <p:ph type="title"/>
          </p:nvPr>
        </p:nvSpPr>
        <p:spPr/>
        <p:txBody>
          <a:bodyPr/>
          <a:lstStyle/>
          <a:p>
            <a:r>
              <a:rPr lang="en-US" dirty="0"/>
              <a:t>Example: emissions</a:t>
            </a:r>
          </a:p>
        </p:txBody>
      </p:sp>
      <p:sp>
        <p:nvSpPr>
          <p:cNvPr id="3" name="Text Placeholder 2">
            <a:extLst>
              <a:ext uri="{FF2B5EF4-FFF2-40B4-BE49-F238E27FC236}">
                <a16:creationId xmlns:a16="http://schemas.microsoft.com/office/drawing/2014/main" id="{D79B5419-BC55-F68C-A48C-32F8EA0945A1}"/>
              </a:ext>
            </a:extLst>
          </p:cNvPr>
          <p:cNvSpPr>
            <a:spLocks noGrp="1"/>
          </p:cNvSpPr>
          <p:nvPr>
            <p:ph type="body" idx="1"/>
          </p:nvPr>
        </p:nvSpPr>
        <p:spPr>
          <a:xfrm>
            <a:off x="628650" y="2060565"/>
            <a:ext cx="7886700" cy="4116398"/>
          </a:xfrm>
        </p:spPr>
        <p:txBody>
          <a:bodyPr/>
          <a:lstStyle/>
          <a:p>
            <a:r>
              <a:rPr lang="en-US" dirty="0"/>
              <a:t>High-speed rail will be entirely powered by renewable-generated electricity</a:t>
            </a:r>
          </a:p>
          <a:p>
            <a:r>
              <a:rPr lang="en-US" dirty="0"/>
              <a:t>It will reduce carbon emissions primarily by taking cars off the road, so emissions reduction depends on </a:t>
            </a:r>
            <a:r>
              <a:rPr lang="en-US" i="1" dirty="0"/>
              <a:t>ridership</a:t>
            </a:r>
          </a:p>
          <a:p>
            <a:r>
              <a:rPr lang="en-US" dirty="0"/>
              <a:t>The state estimates that the eastern route will reduce emissions by ~2 </a:t>
            </a:r>
            <a:r>
              <a:rPr lang="en-US" dirty="0" err="1"/>
              <a:t>Mmt</a:t>
            </a:r>
            <a:r>
              <a:rPr lang="en-US" dirty="0"/>
              <a:t> per year</a:t>
            </a:r>
          </a:p>
          <a:p>
            <a:r>
              <a:rPr lang="en-US" dirty="0"/>
              <a:t>Would you expect the “direct” I-5 route to reduce emissions by more or less than this?</a:t>
            </a:r>
          </a:p>
          <a:p>
            <a:endParaRPr lang="en-US" i="1" dirty="0"/>
          </a:p>
          <a:p>
            <a:endParaRPr lang="en-US" i="1" dirty="0"/>
          </a:p>
          <a:p>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2EA4FAED-95A0-FB0C-DAFC-5B9EDB6AE3D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pic>
        <p:nvPicPr>
          <p:cNvPr id="5" name="Picture 4" descr="A car with a cloud of smoke&#10;&#10;Description automatically generated">
            <a:extLst>
              <a:ext uri="{FF2B5EF4-FFF2-40B4-BE49-F238E27FC236}">
                <a16:creationId xmlns:a16="http://schemas.microsoft.com/office/drawing/2014/main" id="{6C2BE29E-5379-7358-0074-C88C90722862}"/>
              </a:ext>
            </a:extLst>
          </p:cNvPr>
          <p:cNvPicPr>
            <a:picLocks noChangeAspect="1"/>
          </p:cNvPicPr>
          <p:nvPr/>
        </p:nvPicPr>
        <p:blipFill>
          <a:blip r:embed="rId3"/>
          <a:stretch>
            <a:fillRect/>
          </a:stretch>
        </p:blipFill>
        <p:spPr>
          <a:xfrm>
            <a:off x="5722478" y="-4752"/>
            <a:ext cx="2792872" cy="2065317"/>
          </a:xfrm>
          <a:prstGeom prst="rect">
            <a:avLst/>
          </a:prstGeom>
        </p:spPr>
      </p:pic>
    </p:spTree>
    <p:extLst>
      <p:ext uri="{BB962C8B-B14F-4D97-AF65-F5344CB8AC3E}">
        <p14:creationId xmlns:p14="http://schemas.microsoft.com/office/powerpoint/2010/main" val="3973411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BB293-B870-7ABB-6099-D357D5789B25}"/>
              </a:ext>
            </a:extLst>
          </p:cNvPr>
          <p:cNvSpPr>
            <a:spLocks noGrp="1"/>
          </p:cNvSpPr>
          <p:nvPr>
            <p:ph type="title"/>
          </p:nvPr>
        </p:nvSpPr>
        <p:spPr/>
        <p:txBody>
          <a:bodyPr/>
          <a:lstStyle/>
          <a:p>
            <a:r>
              <a:rPr lang="en-US" dirty="0"/>
              <a:t>Taking emissions into account</a:t>
            </a:r>
          </a:p>
        </p:txBody>
      </p:sp>
      <p:sp>
        <p:nvSpPr>
          <p:cNvPr id="3" name="Text Placeholder 2">
            <a:extLst>
              <a:ext uri="{FF2B5EF4-FFF2-40B4-BE49-F238E27FC236}">
                <a16:creationId xmlns:a16="http://schemas.microsoft.com/office/drawing/2014/main" id="{FF66E30B-D379-2747-4728-275B01DCE706}"/>
              </a:ext>
            </a:extLst>
          </p:cNvPr>
          <p:cNvSpPr>
            <a:spLocks noGrp="1"/>
          </p:cNvSpPr>
          <p:nvPr>
            <p:ph type="body" idx="1"/>
          </p:nvPr>
        </p:nvSpPr>
        <p:spPr>
          <a:xfrm>
            <a:off x="628650" y="1479038"/>
            <a:ext cx="7886700" cy="1603375"/>
          </a:xfrm>
        </p:spPr>
        <p:txBody>
          <a:bodyPr/>
          <a:lstStyle/>
          <a:p>
            <a:r>
              <a:rPr lang="en-US" dirty="0"/>
              <a:t>Suppose we also have emissions reduction estimates for each proposal. How should we sort the proposals now?</a:t>
            </a:r>
          </a:p>
        </p:txBody>
      </p:sp>
      <p:sp>
        <p:nvSpPr>
          <p:cNvPr id="4" name="Slide Number Placeholder 3">
            <a:extLst>
              <a:ext uri="{FF2B5EF4-FFF2-40B4-BE49-F238E27FC236}">
                <a16:creationId xmlns:a16="http://schemas.microsoft.com/office/drawing/2014/main" id="{68C474AC-EC5E-89D4-3DE4-C9167386FB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graphicFrame>
        <p:nvGraphicFramePr>
          <p:cNvPr id="6" name="Table 5">
            <a:extLst>
              <a:ext uri="{FF2B5EF4-FFF2-40B4-BE49-F238E27FC236}">
                <a16:creationId xmlns:a16="http://schemas.microsoft.com/office/drawing/2014/main" id="{FD4F3189-38C8-B1D8-23E4-D8FFFEF09107}"/>
              </a:ext>
            </a:extLst>
          </p:cNvPr>
          <p:cNvGraphicFramePr>
            <a:graphicFrameLocks noGrp="1"/>
          </p:cNvGraphicFramePr>
          <p:nvPr>
            <p:extLst>
              <p:ext uri="{D42A27DB-BD31-4B8C-83A1-F6EECF244321}">
                <p14:modId xmlns:p14="http://schemas.microsoft.com/office/powerpoint/2010/main" val="1748842483"/>
              </p:ext>
            </p:extLst>
          </p:nvPr>
        </p:nvGraphicFramePr>
        <p:xfrm>
          <a:off x="447368" y="3082413"/>
          <a:ext cx="6912078" cy="3849496"/>
        </p:xfrm>
        <a:graphic>
          <a:graphicData uri="http://schemas.openxmlformats.org/drawingml/2006/table">
            <a:tbl>
              <a:tblPr firstRow="1" bandRow="1">
                <a:tableStyleId>{720D46EC-EA9A-41D6-8947-1561CB71840C}</a:tableStyleId>
              </a:tblPr>
              <a:tblGrid>
                <a:gridCol w="2304026">
                  <a:extLst>
                    <a:ext uri="{9D8B030D-6E8A-4147-A177-3AD203B41FA5}">
                      <a16:colId xmlns:a16="http://schemas.microsoft.com/office/drawing/2014/main" val="388634326"/>
                    </a:ext>
                  </a:extLst>
                </a:gridCol>
                <a:gridCol w="2304026">
                  <a:extLst>
                    <a:ext uri="{9D8B030D-6E8A-4147-A177-3AD203B41FA5}">
                      <a16:colId xmlns:a16="http://schemas.microsoft.com/office/drawing/2014/main" val="2718288171"/>
                    </a:ext>
                  </a:extLst>
                </a:gridCol>
                <a:gridCol w="2304026">
                  <a:extLst>
                    <a:ext uri="{9D8B030D-6E8A-4147-A177-3AD203B41FA5}">
                      <a16:colId xmlns:a16="http://schemas.microsoft.com/office/drawing/2014/main" val="847603897"/>
                    </a:ext>
                  </a:extLst>
                </a:gridCol>
              </a:tblGrid>
              <a:tr h="749052">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(min)</a:t>
                      </a:r>
                    </a:p>
                  </a:txBody>
                  <a:tcPr/>
                </a:tc>
                <a:tc>
                  <a:txBody>
                    <a:bodyPr/>
                    <a:lstStyle/>
                    <a:p>
                      <a:r>
                        <a:rPr lang="en-US" sz="2400" b="1" dirty="0">
                          <a:latin typeface="Calibri" panose="020F0502020204030204" pitchFamily="34" charset="0"/>
                          <a:cs typeface="Calibri" panose="020F0502020204030204" pitchFamily="34" charset="0"/>
                        </a:rPr>
                        <a:t>Emissions reduction (</a:t>
                      </a:r>
                      <a:r>
                        <a:rPr lang="en-US" sz="2400" b="1" dirty="0" err="1">
                          <a:latin typeface="Calibri" panose="020F0502020204030204" pitchFamily="34" charset="0"/>
                          <a:cs typeface="Calibri" panose="020F0502020204030204" pitchFamily="34" charset="0"/>
                        </a:rPr>
                        <a:t>Mmt</a:t>
                      </a:r>
                      <a:r>
                        <a:rPr lang="en-US" sz="2400" b="1" dirty="0">
                          <a:latin typeface="Calibri" panose="020F0502020204030204" pitchFamily="34" charset="0"/>
                          <a:cs typeface="Calibri" panose="020F0502020204030204" pitchFamily="34" charset="0"/>
                        </a:rPr>
                        <a:t>)</a:t>
                      </a:r>
                    </a:p>
                  </a:txBody>
                  <a:tcPr/>
                </a:tc>
                <a:extLst>
                  <a:ext uri="{0D108BD9-81ED-4DB2-BD59-A6C34878D82A}">
                    <a16:rowId xmlns:a16="http://schemas.microsoft.com/office/drawing/2014/main" val="1246052345"/>
                  </a:ext>
                </a:extLst>
              </a:tr>
              <a:tr h="600445">
                <a:tc>
                  <a:txBody>
                    <a:bodyPr/>
                    <a:lstStyle/>
                    <a:p>
                      <a:r>
                        <a:rPr lang="en-US" sz="2400" dirty="0">
                          <a:latin typeface="Calibri" panose="020F0502020204030204" pitchFamily="34" charset="0"/>
                          <a:cs typeface="Calibri" panose="020F0502020204030204" pitchFamily="34" charset="0"/>
                        </a:rPr>
                        <a:t>Coastal</a:t>
                      </a:r>
                    </a:p>
                  </a:txBody>
                  <a:tcPr/>
                </a:tc>
                <a:tc>
                  <a:txBody>
                    <a:bodyPr/>
                    <a:lstStyle/>
                    <a:p>
                      <a:r>
                        <a:rPr lang="en-US" sz="2400" dirty="0">
                          <a:latin typeface="Calibri" panose="020F0502020204030204" pitchFamily="34" charset="0"/>
                          <a:cs typeface="Calibri" panose="020F0502020204030204" pitchFamily="34" charset="0"/>
                        </a:rPr>
                        <a:t>180</a:t>
                      </a:r>
                    </a:p>
                  </a:txBody>
                  <a:tcPr/>
                </a:tc>
                <a:tc>
                  <a:txBody>
                    <a:bodyPr/>
                    <a:lstStyle/>
                    <a:p>
                      <a:r>
                        <a:rPr lang="en-US" sz="2400" dirty="0">
                          <a:latin typeface="Calibri" panose="020F0502020204030204" pitchFamily="34" charset="0"/>
                          <a:cs typeface="Calibri" panose="020F0502020204030204" pitchFamily="34" charset="0"/>
                        </a:rPr>
                        <a:t>2</a:t>
                      </a:r>
                    </a:p>
                  </a:txBody>
                  <a:tcPr/>
                </a:tc>
                <a:extLst>
                  <a:ext uri="{0D108BD9-81ED-4DB2-BD59-A6C34878D82A}">
                    <a16:rowId xmlns:a16="http://schemas.microsoft.com/office/drawing/2014/main" val="566321374"/>
                  </a:ext>
                </a:extLst>
              </a:tr>
              <a:tr h="600445">
                <a:tc>
                  <a:txBody>
                    <a:bodyPr/>
                    <a:lstStyle/>
                    <a:p>
                      <a:r>
                        <a:rPr lang="en-US" sz="2400" dirty="0">
                          <a:latin typeface="Calibri" panose="020F0502020204030204" pitchFamily="34" charset="0"/>
                          <a:cs typeface="Calibri" panose="020F0502020204030204" pitchFamily="34" charset="0"/>
                        </a:rPr>
                        <a:t>I-5 Express</a:t>
                      </a:r>
                    </a:p>
                  </a:txBody>
                  <a:tcPr/>
                </a:tc>
                <a:tc>
                  <a:txBody>
                    <a:bodyPr/>
                    <a:lstStyle/>
                    <a:p>
                      <a:r>
                        <a:rPr lang="en-US" sz="2400" dirty="0">
                          <a:latin typeface="Calibri" panose="020F0502020204030204" pitchFamily="34" charset="0"/>
                          <a:cs typeface="Calibri" panose="020F0502020204030204" pitchFamily="34" charset="0"/>
                        </a:rPr>
                        <a:t>135</a:t>
                      </a:r>
                    </a:p>
                  </a:txBody>
                  <a:tcPr/>
                </a:tc>
                <a:tc>
                  <a:txBody>
                    <a:bodyPr/>
                    <a:lstStyle/>
                    <a:p>
                      <a:r>
                        <a:rPr lang="en-US" sz="2400" dirty="0">
                          <a:latin typeface="Calibri" panose="020F0502020204030204" pitchFamily="34" charset="0"/>
                          <a:cs typeface="Calibri" panose="020F0502020204030204" pitchFamily="34" charset="0"/>
                        </a:rPr>
                        <a:t>1.5</a:t>
                      </a:r>
                    </a:p>
                  </a:txBody>
                  <a:tcPr/>
                </a:tc>
                <a:extLst>
                  <a:ext uri="{0D108BD9-81ED-4DB2-BD59-A6C34878D82A}">
                    <a16:rowId xmlns:a16="http://schemas.microsoft.com/office/drawing/2014/main" val="3014746199"/>
                  </a:ext>
                </a:extLst>
              </a:tr>
              <a:tr h="624756">
                <a:tc>
                  <a:txBody>
                    <a:bodyPr/>
                    <a:lstStyle/>
                    <a:p>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160</a:t>
                      </a:r>
                    </a:p>
                  </a:txBody>
                  <a:tcPr/>
                </a:tc>
                <a:tc>
                  <a:txBody>
                    <a:bodyPr/>
                    <a:lstStyle/>
                    <a:p>
                      <a:r>
                        <a:rPr lang="en-US" sz="2400" dirty="0">
                          <a:latin typeface="Calibri" panose="020F0502020204030204" pitchFamily="34" charset="0"/>
                          <a:cs typeface="Calibri" panose="020F0502020204030204" pitchFamily="34" charset="0"/>
                        </a:rPr>
                        <a:t>2</a:t>
                      </a:r>
                    </a:p>
                  </a:txBody>
                  <a:tcPr/>
                </a:tc>
                <a:extLst>
                  <a:ext uri="{0D108BD9-81ED-4DB2-BD59-A6C34878D82A}">
                    <a16:rowId xmlns:a16="http://schemas.microsoft.com/office/drawing/2014/main" val="273052224"/>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1605404680"/>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2304492726"/>
                  </a:ext>
                </a:extLst>
              </a:tr>
            </a:tbl>
          </a:graphicData>
        </a:graphic>
      </p:graphicFrame>
    </p:spTree>
    <p:extLst>
      <p:ext uri="{BB962C8B-B14F-4D97-AF65-F5344CB8AC3E}">
        <p14:creationId xmlns:p14="http://schemas.microsoft.com/office/powerpoint/2010/main" val="3169257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A182B-128E-F364-0BDB-AE325EBE07EA}"/>
              </a:ext>
            </a:extLst>
          </p:cNvPr>
          <p:cNvSpPr>
            <a:spLocks noGrp="1"/>
          </p:cNvSpPr>
          <p:nvPr>
            <p:ph type="title"/>
          </p:nvPr>
        </p:nvSpPr>
        <p:spPr/>
        <p:txBody>
          <a:bodyPr/>
          <a:lstStyle/>
          <a:p>
            <a:r>
              <a:rPr lang="en-US" dirty="0"/>
              <a:t>One way: a weight function</a:t>
            </a:r>
          </a:p>
        </p:txBody>
      </p:sp>
      <p:sp>
        <p:nvSpPr>
          <p:cNvPr id="3" name="Text Placeholder 2">
            <a:extLst>
              <a:ext uri="{FF2B5EF4-FFF2-40B4-BE49-F238E27FC236}">
                <a16:creationId xmlns:a16="http://schemas.microsoft.com/office/drawing/2014/main" id="{DC18A004-6E60-0A8A-4E44-D4E88C749A6F}"/>
              </a:ext>
            </a:extLst>
          </p:cNvPr>
          <p:cNvSpPr>
            <a:spLocks noGrp="1"/>
          </p:cNvSpPr>
          <p:nvPr>
            <p:ph type="body" idx="1"/>
          </p:nvPr>
        </p:nvSpPr>
        <p:spPr>
          <a:xfrm>
            <a:off x="628650" y="1448790"/>
            <a:ext cx="8242218" cy="2785603"/>
          </a:xfrm>
        </p:spPr>
        <p:txBody>
          <a:bodyPr/>
          <a:lstStyle/>
          <a:p>
            <a:r>
              <a:rPr lang="en-US" dirty="0"/>
              <a:t>Rather than sorting by time, sort by a function of both time and emissions reduction</a:t>
            </a:r>
          </a:p>
          <a:p>
            <a:r>
              <a:rPr lang="en-US" dirty="0"/>
              <a:t>We want to rank the proposals from best to worst in terms of some </a:t>
            </a:r>
            <a:r>
              <a:rPr lang="en-US" b="1" dirty="0"/>
              <a:t>f(t, e)</a:t>
            </a:r>
            <a:r>
              <a:rPr lang="en-US" dirty="0"/>
              <a:t>, which reduces time and emissions to a single value</a:t>
            </a:r>
          </a:p>
        </p:txBody>
      </p:sp>
      <p:sp>
        <p:nvSpPr>
          <p:cNvPr id="4" name="Slide Number Placeholder 3">
            <a:extLst>
              <a:ext uri="{FF2B5EF4-FFF2-40B4-BE49-F238E27FC236}">
                <a16:creationId xmlns:a16="http://schemas.microsoft.com/office/drawing/2014/main" id="{14503C0E-3F24-03F0-4216-2A196188F61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pic>
        <p:nvPicPr>
          <p:cNvPr id="6" name="Picture 5" descr="A gold scale with black lines&#10;&#10;Description automatically generated">
            <a:extLst>
              <a:ext uri="{FF2B5EF4-FFF2-40B4-BE49-F238E27FC236}">
                <a16:creationId xmlns:a16="http://schemas.microsoft.com/office/drawing/2014/main" id="{C275DCC5-DC2D-457A-A45C-5FFFD4F0B26A}"/>
              </a:ext>
            </a:extLst>
          </p:cNvPr>
          <p:cNvPicPr>
            <a:picLocks noChangeAspect="1"/>
          </p:cNvPicPr>
          <p:nvPr/>
        </p:nvPicPr>
        <p:blipFill>
          <a:blip r:embed="rId3"/>
          <a:stretch>
            <a:fillRect/>
          </a:stretch>
        </p:blipFill>
        <p:spPr>
          <a:xfrm>
            <a:off x="2777341" y="4234393"/>
            <a:ext cx="3403377" cy="2487083"/>
          </a:xfrm>
          <a:prstGeom prst="rect">
            <a:avLst/>
          </a:prstGeom>
        </p:spPr>
      </p:pic>
    </p:spTree>
    <p:extLst>
      <p:ext uri="{BB962C8B-B14F-4D97-AF65-F5344CB8AC3E}">
        <p14:creationId xmlns:p14="http://schemas.microsoft.com/office/powerpoint/2010/main" val="3912884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7FB65F-0961-6601-E55A-DC1956A4AE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7B7F10-DB6F-4B9C-5786-7ABCDFDF9969}"/>
              </a:ext>
            </a:extLst>
          </p:cNvPr>
          <p:cNvSpPr>
            <a:spLocks noGrp="1"/>
          </p:cNvSpPr>
          <p:nvPr>
            <p:ph type="title"/>
          </p:nvPr>
        </p:nvSpPr>
        <p:spPr/>
        <p:txBody>
          <a:bodyPr/>
          <a:lstStyle/>
          <a:p>
            <a:r>
              <a:rPr lang="en-US" dirty="0"/>
              <a:t>Sorting with a weight function</a:t>
            </a:r>
          </a:p>
        </p:txBody>
      </p:sp>
      <p:sp>
        <p:nvSpPr>
          <p:cNvPr id="4" name="Slide Number Placeholder 3">
            <a:extLst>
              <a:ext uri="{FF2B5EF4-FFF2-40B4-BE49-F238E27FC236}">
                <a16:creationId xmlns:a16="http://schemas.microsoft.com/office/drawing/2014/main" id="{92B87664-2AED-75AB-6637-CB274572A22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graphicFrame>
        <p:nvGraphicFramePr>
          <p:cNvPr id="6" name="Table 5">
            <a:extLst>
              <a:ext uri="{FF2B5EF4-FFF2-40B4-BE49-F238E27FC236}">
                <a16:creationId xmlns:a16="http://schemas.microsoft.com/office/drawing/2014/main" id="{087EDC4E-9656-5E91-7032-4184804398F5}"/>
              </a:ext>
            </a:extLst>
          </p:cNvPr>
          <p:cNvGraphicFramePr>
            <a:graphicFrameLocks noGrp="1"/>
          </p:cNvGraphicFramePr>
          <p:nvPr>
            <p:extLst>
              <p:ext uri="{D42A27DB-BD31-4B8C-83A1-F6EECF244321}">
                <p14:modId xmlns:p14="http://schemas.microsoft.com/office/powerpoint/2010/main" val="3174404050"/>
              </p:ext>
            </p:extLst>
          </p:nvPr>
        </p:nvGraphicFramePr>
        <p:xfrm>
          <a:off x="341670" y="3097161"/>
          <a:ext cx="7886700" cy="3849496"/>
        </p:xfrm>
        <a:graphic>
          <a:graphicData uri="http://schemas.openxmlformats.org/drawingml/2006/table">
            <a:tbl>
              <a:tblPr firstRow="1" bandRow="1">
                <a:tableStyleId>{720D46EC-EA9A-41D6-8947-1561CB71840C}</a:tableStyleId>
              </a:tblPr>
              <a:tblGrid>
                <a:gridCol w="2306653">
                  <a:extLst>
                    <a:ext uri="{9D8B030D-6E8A-4147-A177-3AD203B41FA5}">
                      <a16:colId xmlns:a16="http://schemas.microsoft.com/office/drawing/2014/main" val="388634326"/>
                    </a:ext>
                  </a:extLst>
                </a:gridCol>
                <a:gridCol w="2306653">
                  <a:extLst>
                    <a:ext uri="{9D8B030D-6E8A-4147-A177-3AD203B41FA5}">
                      <a16:colId xmlns:a16="http://schemas.microsoft.com/office/drawing/2014/main" val="2718288171"/>
                    </a:ext>
                  </a:extLst>
                </a:gridCol>
                <a:gridCol w="2306653">
                  <a:extLst>
                    <a:ext uri="{9D8B030D-6E8A-4147-A177-3AD203B41FA5}">
                      <a16:colId xmlns:a16="http://schemas.microsoft.com/office/drawing/2014/main" val="847603897"/>
                    </a:ext>
                  </a:extLst>
                </a:gridCol>
                <a:gridCol w="966741">
                  <a:extLst>
                    <a:ext uri="{9D8B030D-6E8A-4147-A177-3AD203B41FA5}">
                      <a16:colId xmlns:a16="http://schemas.microsoft.com/office/drawing/2014/main" val="4273065679"/>
                    </a:ext>
                  </a:extLst>
                </a:gridCol>
              </a:tblGrid>
              <a:tr h="749052">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(min)</a:t>
                      </a:r>
                    </a:p>
                  </a:txBody>
                  <a:tcPr/>
                </a:tc>
                <a:tc>
                  <a:txBody>
                    <a:bodyPr/>
                    <a:lstStyle/>
                    <a:p>
                      <a:r>
                        <a:rPr lang="en-US" sz="2400" b="1" dirty="0">
                          <a:latin typeface="Calibri" panose="020F0502020204030204" pitchFamily="34" charset="0"/>
                          <a:cs typeface="Calibri" panose="020F0502020204030204" pitchFamily="34" charset="0"/>
                        </a:rPr>
                        <a:t>Emissions reduction (</a:t>
                      </a:r>
                      <a:r>
                        <a:rPr lang="en-US" sz="2400" b="1" dirty="0" err="1">
                          <a:latin typeface="Calibri" panose="020F0502020204030204" pitchFamily="34" charset="0"/>
                          <a:cs typeface="Calibri" panose="020F0502020204030204" pitchFamily="34" charset="0"/>
                        </a:rPr>
                        <a:t>Mmt</a:t>
                      </a:r>
                      <a:r>
                        <a:rPr lang="en-US" sz="2400" b="1" dirty="0">
                          <a:latin typeface="Calibri" panose="020F0502020204030204" pitchFamily="34" charset="0"/>
                          <a:cs typeface="Calibri" panose="020F0502020204030204" pitchFamily="34" charset="0"/>
                        </a:rPr>
                        <a:t>)</a:t>
                      </a:r>
                    </a:p>
                  </a:txBody>
                  <a:tcPr/>
                </a:tc>
                <a:tc>
                  <a:txBody>
                    <a:bodyPr/>
                    <a:lstStyle/>
                    <a:p>
                      <a:r>
                        <a:rPr lang="en-US" sz="2400" b="1" dirty="0">
                          <a:latin typeface="Calibri" panose="020F0502020204030204" pitchFamily="34" charset="0"/>
                          <a:cs typeface="Calibri" panose="020F0502020204030204" pitchFamily="34" charset="0"/>
                        </a:rPr>
                        <a:t>f(t, e)</a:t>
                      </a:r>
                    </a:p>
                  </a:txBody>
                  <a:tcPr/>
                </a:tc>
                <a:extLst>
                  <a:ext uri="{0D108BD9-81ED-4DB2-BD59-A6C34878D82A}">
                    <a16:rowId xmlns:a16="http://schemas.microsoft.com/office/drawing/2014/main" val="1246052345"/>
                  </a:ext>
                </a:extLst>
              </a:tr>
              <a:tr h="600445">
                <a:tc>
                  <a:txBody>
                    <a:bodyPr/>
                    <a:lstStyle/>
                    <a:p>
                      <a:r>
                        <a:rPr lang="en-US" sz="2400" dirty="0">
                          <a:latin typeface="Calibri" panose="020F0502020204030204" pitchFamily="34" charset="0"/>
                          <a:cs typeface="Calibri" panose="020F0502020204030204" pitchFamily="34" charset="0"/>
                        </a:rPr>
                        <a:t>Coastal</a:t>
                      </a:r>
                    </a:p>
                  </a:txBody>
                  <a:tcPr/>
                </a:tc>
                <a:tc>
                  <a:txBody>
                    <a:bodyPr/>
                    <a:lstStyle/>
                    <a:p>
                      <a:r>
                        <a:rPr lang="en-US" sz="2400" dirty="0">
                          <a:latin typeface="Calibri" panose="020F0502020204030204" pitchFamily="34" charset="0"/>
                          <a:cs typeface="Calibri" panose="020F0502020204030204" pitchFamily="34" charset="0"/>
                        </a:rPr>
                        <a:t>180</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endParaRPr lang="en-US" sz="24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566321374"/>
                  </a:ext>
                </a:extLst>
              </a:tr>
              <a:tr h="600445">
                <a:tc>
                  <a:txBody>
                    <a:bodyPr/>
                    <a:lstStyle/>
                    <a:p>
                      <a:r>
                        <a:rPr lang="en-US" sz="2400" dirty="0">
                          <a:latin typeface="Calibri" panose="020F0502020204030204" pitchFamily="34" charset="0"/>
                          <a:cs typeface="Calibri" panose="020F0502020204030204" pitchFamily="34" charset="0"/>
                        </a:rPr>
                        <a:t>I-5 Express</a:t>
                      </a:r>
                    </a:p>
                  </a:txBody>
                  <a:tcPr/>
                </a:tc>
                <a:tc>
                  <a:txBody>
                    <a:bodyPr/>
                    <a:lstStyle/>
                    <a:p>
                      <a:r>
                        <a:rPr lang="en-US" sz="2400" dirty="0">
                          <a:latin typeface="Calibri" panose="020F0502020204030204" pitchFamily="34" charset="0"/>
                          <a:cs typeface="Calibri" panose="020F0502020204030204" pitchFamily="34" charset="0"/>
                        </a:rPr>
                        <a:t>135</a:t>
                      </a:r>
                    </a:p>
                  </a:txBody>
                  <a:tcPr/>
                </a:tc>
                <a:tc>
                  <a:txBody>
                    <a:bodyPr/>
                    <a:lstStyle/>
                    <a:p>
                      <a:r>
                        <a:rPr lang="en-US" sz="2400" dirty="0">
                          <a:latin typeface="Calibri" panose="020F0502020204030204" pitchFamily="34" charset="0"/>
                          <a:cs typeface="Calibri" panose="020F0502020204030204" pitchFamily="34" charset="0"/>
                        </a:rPr>
                        <a:t>1.5</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4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014746199"/>
                  </a:ext>
                </a:extLst>
              </a:tr>
              <a:tr h="624756">
                <a:tc>
                  <a:txBody>
                    <a:bodyPr/>
                    <a:lstStyle/>
                    <a:p>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160</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4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73052224"/>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extLst>
                  <a:ext uri="{0D108BD9-81ED-4DB2-BD59-A6C34878D82A}">
                    <a16:rowId xmlns:a16="http://schemas.microsoft.com/office/drawing/2014/main" val="1605404680"/>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extLst>
                  <a:ext uri="{0D108BD9-81ED-4DB2-BD59-A6C34878D82A}">
                    <a16:rowId xmlns:a16="http://schemas.microsoft.com/office/drawing/2014/main" val="2304492726"/>
                  </a:ext>
                </a:extLst>
              </a:tr>
            </a:tbl>
          </a:graphicData>
        </a:graphic>
      </p:graphicFrame>
    </p:spTree>
    <p:extLst>
      <p:ext uri="{BB962C8B-B14F-4D97-AF65-F5344CB8AC3E}">
        <p14:creationId xmlns:p14="http://schemas.microsoft.com/office/powerpoint/2010/main" val="36401539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927BE-21A2-65C9-AEDD-E64C0C3FFC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DD8575-F4EE-63B1-A290-5CD7B9741731}"/>
              </a:ext>
            </a:extLst>
          </p:cNvPr>
          <p:cNvSpPr>
            <a:spLocks noGrp="1"/>
          </p:cNvSpPr>
          <p:nvPr>
            <p:ph type="title"/>
          </p:nvPr>
        </p:nvSpPr>
        <p:spPr/>
        <p:txBody>
          <a:bodyPr/>
          <a:lstStyle/>
          <a:p>
            <a:r>
              <a:rPr lang="en-US" dirty="0"/>
              <a:t>Sorting with a weight function</a:t>
            </a:r>
          </a:p>
        </p:txBody>
      </p:sp>
      <p:sp>
        <p:nvSpPr>
          <p:cNvPr id="3" name="Text Placeholder 2">
            <a:extLst>
              <a:ext uri="{FF2B5EF4-FFF2-40B4-BE49-F238E27FC236}">
                <a16:creationId xmlns:a16="http://schemas.microsoft.com/office/drawing/2014/main" id="{9A82861C-8935-8B3C-EE6E-FF0B4C7E0774}"/>
              </a:ext>
            </a:extLst>
          </p:cNvPr>
          <p:cNvSpPr>
            <a:spLocks noGrp="1"/>
          </p:cNvSpPr>
          <p:nvPr>
            <p:ph type="body" idx="1"/>
          </p:nvPr>
        </p:nvSpPr>
        <p:spPr>
          <a:xfrm>
            <a:off x="628649" y="1479038"/>
            <a:ext cx="8173679" cy="1603375"/>
          </a:xfrm>
        </p:spPr>
        <p:txBody>
          <a:bodyPr/>
          <a:lstStyle/>
          <a:p>
            <a:r>
              <a:rPr lang="en-US" dirty="0"/>
              <a:t>Problem: which function should we use for </a:t>
            </a:r>
            <a:r>
              <a:rPr lang="en-US" b="1" dirty="0"/>
              <a:t>f(t, e)</a:t>
            </a:r>
            <a:r>
              <a:rPr lang="en-US" dirty="0"/>
              <a:t>?</a:t>
            </a:r>
            <a:endParaRPr lang="en-US" b="1" dirty="0"/>
          </a:p>
        </p:txBody>
      </p:sp>
      <p:sp>
        <p:nvSpPr>
          <p:cNvPr id="4" name="Slide Number Placeholder 3">
            <a:extLst>
              <a:ext uri="{FF2B5EF4-FFF2-40B4-BE49-F238E27FC236}">
                <a16:creationId xmlns:a16="http://schemas.microsoft.com/office/drawing/2014/main" id="{3CB275AA-643D-5597-B089-1EE7DA88561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graphicFrame>
        <p:nvGraphicFramePr>
          <p:cNvPr id="6" name="Table 5">
            <a:extLst>
              <a:ext uri="{FF2B5EF4-FFF2-40B4-BE49-F238E27FC236}">
                <a16:creationId xmlns:a16="http://schemas.microsoft.com/office/drawing/2014/main" id="{31C35E39-946B-B92D-F42A-84D3EBC05405}"/>
              </a:ext>
            </a:extLst>
          </p:cNvPr>
          <p:cNvGraphicFramePr>
            <a:graphicFrameLocks noGrp="1"/>
          </p:cNvGraphicFramePr>
          <p:nvPr>
            <p:extLst>
              <p:ext uri="{D42A27DB-BD31-4B8C-83A1-F6EECF244321}">
                <p14:modId xmlns:p14="http://schemas.microsoft.com/office/powerpoint/2010/main" val="67259673"/>
              </p:ext>
            </p:extLst>
          </p:nvPr>
        </p:nvGraphicFramePr>
        <p:xfrm>
          <a:off x="341671" y="3097161"/>
          <a:ext cx="7886700" cy="3849496"/>
        </p:xfrm>
        <a:graphic>
          <a:graphicData uri="http://schemas.openxmlformats.org/drawingml/2006/table">
            <a:tbl>
              <a:tblPr firstRow="1" bandRow="1">
                <a:tableStyleId>{720D46EC-EA9A-41D6-8947-1561CB71840C}</a:tableStyleId>
              </a:tblPr>
              <a:tblGrid>
                <a:gridCol w="2306653">
                  <a:extLst>
                    <a:ext uri="{9D8B030D-6E8A-4147-A177-3AD203B41FA5}">
                      <a16:colId xmlns:a16="http://schemas.microsoft.com/office/drawing/2014/main" val="388634326"/>
                    </a:ext>
                  </a:extLst>
                </a:gridCol>
                <a:gridCol w="2306653">
                  <a:extLst>
                    <a:ext uri="{9D8B030D-6E8A-4147-A177-3AD203B41FA5}">
                      <a16:colId xmlns:a16="http://schemas.microsoft.com/office/drawing/2014/main" val="2718288171"/>
                    </a:ext>
                  </a:extLst>
                </a:gridCol>
                <a:gridCol w="2306653">
                  <a:extLst>
                    <a:ext uri="{9D8B030D-6E8A-4147-A177-3AD203B41FA5}">
                      <a16:colId xmlns:a16="http://schemas.microsoft.com/office/drawing/2014/main" val="847603897"/>
                    </a:ext>
                  </a:extLst>
                </a:gridCol>
                <a:gridCol w="966741">
                  <a:extLst>
                    <a:ext uri="{9D8B030D-6E8A-4147-A177-3AD203B41FA5}">
                      <a16:colId xmlns:a16="http://schemas.microsoft.com/office/drawing/2014/main" val="4273065679"/>
                    </a:ext>
                  </a:extLst>
                </a:gridCol>
              </a:tblGrid>
              <a:tr h="749052">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(min)</a:t>
                      </a:r>
                    </a:p>
                  </a:txBody>
                  <a:tcPr/>
                </a:tc>
                <a:tc>
                  <a:txBody>
                    <a:bodyPr/>
                    <a:lstStyle/>
                    <a:p>
                      <a:r>
                        <a:rPr lang="en-US" sz="2400" b="1" dirty="0">
                          <a:latin typeface="Calibri" panose="020F0502020204030204" pitchFamily="34" charset="0"/>
                          <a:cs typeface="Calibri" panose="020F0502020204030204" pitchFamily="34" charset="0"/>
                        </a:rPr>
                        <a:t>Emissions reduction (</a:t>
                      </a:r>
                      <a:r>
                        <a:rPr lang="en-US" sz="2400" b="1" dirty="0" err="1">
                          <a:latin typeface="Calibri" panose="020F0502020204030204" pitchFamily="34" charset="0"/>
                          <a:cs typeface="Calibri" panose="020F0502020204030204" pitchFamily="34" charset="0"/>
                        </a:rPr>
                        <a:t>Mmt</a:t>
                      </a:r>
                      <a:r>
                        <a:rPr lang="en-US" sz="2400" b="1" dirty="0">
                          <a:latin typeface="Calibri" panose="020F0502020204030204" pitchFamily="34" charset="0"/>
                          <a:cs typeface="Calibri" panose="020F0502020204030204" pitchFamily="34" charset="0"/>
                        </a:rPr>
                        <a:t>)</a:t>
                      </a:r>
                    </a:p>
                  </a:txBody>
                  <a:tcPr/>
                </a:tc>
                <a:tc>
                  <a:txBody>
                    <a:bodyPr/>
                    <a:lstStyle/>
                    <a:p>
                      <a:r>
                        <a:rPr lang="en-US" sz="2400" b="1" dirty="0">
                          <a:latin typeface="Calibri" panose="020F0502020204030204" pitchFamily="34" charset="0"/>
                          <a:cs typeface="Calibri" panose="020F0502020204030204" pitchFamily="34" charset="0"/>
                        </a:rPr>
                        <a:t>f(t, e)</a:t>
                      </a:r>
                    </a:p>
                  </a:txBody>
                  <a:tcPr/>
                </a:tc>
                <a:extLst>
                  <a:ext uri="{0D108BD9-81ED-4DB2-BD59-A6C34878D82A}">
                    <a16:rowId xmlns:a16="http://schemas.microsoft.com/office/drawing/2014/main" val="1246052345"/>
                  </a:ext>
                </a:extLst>
              </a:tr>
              <a:tr h="600445">
                <a:tc>
                  <a:txBody>
                    <a:bodyPr/>
                    <a:lstStyle/>
                    <a:p>
                      <a:r>
                        <a:rPr lang="en-US" sz="2400" dirty="0">
                          <a:latin typeface="Calibri" panose="020F0502020204030204" pitchFamily="34" charset="0"/>
                          <a:cs typeface="Calibri" panose="020F0502020204030204" pitchFamily="34" charset="0"/>
                        </a:rPr>
                        <a:t>Coastal</a:t>
                      </a:r>
                    </a:p>
                  </a:txBody>
                  <a:tcPr/>
                </a:tc>
                <a:tc>
                  <a:txBody>
                    <a:bodyPr/>
                    <a:lstStyle/>
                    <a:p>
                      <a:r>
                        <a:rPr lang="en-US" sz="2400" dirty="0">
                          <a:latin typeface="Calibri" panose="020F0502020204030204" pitchFamily="34" charset="0"/>
                          <a:cs typeface="Calibri" panose="020F0502020204030204" pitchFamily="34" charset="0"/>
                        </a:rPr>
                        <a:t>180</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r>
                        <a:rPr lang="en-US" sz="2400" dirty="0">
                          <a:latin typeface="Calibri" panose="020F0502020204030204" pitchFamily="34" charset="0"/>
                          <a:cs typeface="Calibri" panose="020F0502020204030204" pitchFamily="34" charset="0"/>
                        </a:rPr>
                        <a:t>???</a:t>
                      </a:r>
                    </a:p>
                  </a:txBody>
                  <a:tcPr/>
                </a:tc>
                <a:extLst>
                  <a:ext uri="{0D108BD9-81ED-4DB2-BD59-A6C34878D82A}">
                    <a16:rowId xmlns:a16="http://schemas.microsoft.com/office/drawing/2014/main" val="566321374"/>
                  </a:ext>
                </a:extLst>
              </a:tr>
              <a:tr h="600445">
                <a:tc>
                  <a:txBody>
                    <a:bodyPr/>
                    <a:lstStyle/>
                    <a:p>
                      <a:r>
                        <a:rPr lang="en-US" sz="2400" dirty="0">
                          <a:latin typeface="Calibri" panose="020F0502020204030204" pitchFamily="34" charset="0"/>
                          <a:cs typeface="Calibri" panose="020F0502020204030204" pitchFamily="34" charset="0"/>
                        </a:rPr>
                        <a:t>I-5 Express</a:t>
                      </a:r>
                    </a:p>
                  </a:txBody>
                  <a:tcPr/>
                </a:tc>
                <a:tc>
                  <a:txBody>
                    <a:bodyPr/>
                    <a:lstStyle/>
                    <a:p>
                      <a:r>
                        <a:rPr lang="en-US" sz="2400" dirty="0">
                          <a:latin typeface="Calibri" panose="020F0502020204030204" pitchFamily="34" charset="0"/>
                          <a:cs typeface="Calibri" panose="020F0502020204030204" pitchFamily="34" charset="0"/>
                        </a:rPr>
                        <a:t>135</a:t>
                      </a:r>
                    </a:p>
                  </a:txBody>
                  <a:tcPr/>
                </a:tc>
                <a:tc>
                  <a:txBody>
                    <a:bodyPr/>
                    <a:lstStyle/>
                    <a:p>
                      <a:r>
                        <a:rPr lang="en-US" sz="2400" dirty="0">
                          <a:latin typeface="Calibri" panose="020F0502020204030204" pitchFamily="34" charset="0"/>
                          <a:cs typeface="Calibri" panose="020F0502020204030204" pitchFamily="34" charset="0"/>
                        </a:rPr>
                        <a:t>1.5</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a:t>
                      </a:r>
                    </a:p>
                  </a:txBody>
                  <a:tcPr/>
                </a:tc>
                <a:extLst>
                  <a:ext uri="{0D108BD9-81ED-4DB2-BD59-A6C34878D82A}">
                    <a16:rowId xmlns:a16="http://schemas.microsoft.com/office/drawing/2014/main" val="3014746199"/>
                  </a:ext>
                </a:extLst>
              </a:tr>
              <a:tr h="624756">
                <a:tc>
                  <a:txBody>
                    <a:bodyPr/>
                    <a:lstStyle/>
                    <a:p>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160</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a:t>
                      </a:r>
                    </a:p>
                  </a:txBody>
                  <a:tcPr/>
                </a:tc>
                <a:extLst>
                  <a:ext uri="{0D108BD9-81ED-4DB2-BD59-A6C34878D82A}">
                    <a16:rowId xmlns:a16="http://schemas.microsoft.com/office/drawing/2014/main" val="273052224"/>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1605404680"/>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2304492726"/>
                  </a:ext>
                </a:extLst>
              </a:tr>
            </a:tbl>
          </a:graphicData>
        </a:graphic>
      </p:graphicFrame>
    </p:spTree>
    <p:extLst>
      <p:ext uri="{BB962C8B-B14F-4D97-AF65-F5344CB8AC3E}">
        <p14:creationId xmlns:p14="http://schemas.microsoft.com/office/powerpoint/2010/main" val="26514899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47"/>
          <p:cNvSpPr txBox="1">
            <a:spLocks noGrp="1"/>
          </p:cNvSpPr>
          <p:nvPr>
            <p:ph type="title"/>
          </p:nvPr>
        </p:nvSpPr>
        <p:spPr>
          <a:xfrm>
            <a:off x="628648" y="365126"/>
            <a:ext cx="8515351"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b="1" dirty="0"/>
              <a:t>Comparison</a:t>
            </a:r>
            <a:r>
              <a:rPr lang="en-US" dirty="0"/>
              <a:t> is key, but can be hard!</a:t>
            </a:r>
            <a:endParaRPr dirty="0"/>
          </a:p>
        </p:txBody>
      </p:sp>
      <p:sp>
        <p:nvSpPr>
          <p:cNvPr id="500" name="Google Shape;500;p47"/>
          <p:cNvSpPr txBox="1">
            <a:spLocks noGrp="1"/>
          </p:cNvSpPr>
          <p:nvPr>
            <p:ph type="body" idx="1"/>
          </p:nvPr>
        </p:nvSpPr>
        <p:spPr>
          <a:xfrm>
            <a:off x="628650" y="1825625"/>
            <a:ext cx="38862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dirty="0"/>
              <a:t>Is there a </a:t>
            </a:r>
            <a:r>
              <a:rPr lang="en-US" b="1" dirty="0"/>
              <a:t>common measure</a:t>
            </a:r>
            <a:r>
              <a:rPr lang="en-US" dirty="0"/>
              <a:t>?</a:t>
            </a:r>
            <a:endParaRPr dirty="0"/>
          </a:p>
          <a:p>
            <a:pPr marL="0" lvl="0" indent="0" algn="l" rtl="0">
              <a:spcBef>
                <a:spcPts val="1000"/>
              </a:spcBef>
              <a:spcAft>
                <a:spcPts val="0"/>
              </a:spcAft>
              <a:buNone/>
            </a:pPr>
            <a:endParaRPr lang="en-US" dirty="0"/>
          </a:p>
          <a:p>
            <a:pPr marL="0" lvl="0" indent="0" algn="l" rtl="0">
              <a:spcBef>
                <a:spcPts val="1000"/>
              </a:spcBef>
              <a:spcAft>
                <a:spcPts val="0"/>
              </a:spcAft>
              <a:buNone/>
            </a:pPr>
            <a:r>
              <a:rPr lang="en-US" dirty="0"/>
              <a:t>numbers have them</a:t>
            </a:r>
            <a:endParaRPr dirty="0"/>
          </a:p>
          <a:p>
            <a:pPr marL="457200" lvl="0" indent="-342900" algn="l" rtl="0">
              <a:spcBef>
                <a:spcPts val="1000"/>
              </a:spcBef>
              <a:spcAft>
                <a:spcPts val="0"/>
              </a:spcAft>
              <a:buSzPts val="1800"/>
              <a:buChar char="●"/>
            </a:pPr>
            <a:r>
              <a:rPr lang="en-US" dirty="0"/>
              <a:t>1 &lt; 2; 1==1; 1 &gt; 0</a:t>
            </a:r>
            <a:endParaRPr dirty="0"/>
          </a:p>
          <a:p>
            <a:pPr marL="0" lvl="0" indent="0" algn="l" rtl="0">
              <a:spcBef>
                <a:spcPts val="1000"/>
              </a:spcBef>
              <a:spcAft>
                <a:spcPts val="0"/>
              </a:spcAft>
              <a:buNone/>
            </a:pPr>
            <a:r>
              <a:rPr lang="en-US" dirty="0"/>
              <a:t>some factors don’t</a:t>
            </a:r>
            <a:endParaRPr dirty="0"/>
          </a:p>
          <a:p>
            <a:pPr marL="457200" lvl="0" indent="-342900" algn="l" rtl="0">
              <a:spcBef>
                <a:spcPts val="1000"/>
              </a:spcBef>
              <a:spcAft>
                <a:spcPts val="0"/>
              </a:spcAft>
              <a:buSzPts val="1800"/>
              <a:buChar char="●"/>
            </a:pPr>
            <a:r>
              <a:rPr lang="en-US" dirty="0"/>
              <a:t>⏳ </a:t>
            </a:r>
            <a:r>
              <a:rPr lang="en-US" dirty="0" err="1"/>
              <a:t>v.s</a:t>
            </a:r>
            <a:r>
              <a:rPr lang="en-US" dirty="0"/>
              <a:t>. ⛽️</a:t>
            </a:r>
            <a:endParaRPr dirty="0"/>
          </a:p>
        </p:txBody>
      </p:sp>
      <p:sp>
        <p:nvSpPr>
          <p:cNvPr id="501" name="Google Shape;501;p47"/>
          <p:cNvSpPr txBox="1">
            <a:spLocks noGrp="1"/>
          </p:cNvSpPr>
          <p:nvPr>
            <p:ph type="body" idx="1"/>
          </p:nvPr>
        </p:nvSpPr>
        <p:spPr>
          <a:xfrm>
            <a:off x="4629150" y="1825625"/>
            <a:ext cx="38862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dirty="0"/>
              <a:t>Are our </a:t>
            </a:r>
            <a:r>
              <a:rPr lang="en-US" b="1" dirty="0"/>
              <a:t>proxy measures</a:t>
            </a:r>
            <a:r>
              <a:rPr lang="en-US" dirty="0"/>
              <a:t> appropriate?</a:t>
            </a:r>
            <a:endParaRPr dirty="0"/>
          </a:p>
          <a:p>
            <a:pPr marL="0" lvl="0" indent="0" algn="l" rtl="0">
              <a:spcBef>
                <a:spcPts val="1000"/>
              </a:spcBef>
              <a:spcAft>
                <a:spcPts val="0"/>
              </a:spcAft>
              <a:buNone/>
            </a:pPr>
            <a:endParaRPr lang="en-US" dirty="0"/>
          </a:p>
          <a:p>
            <a:pPr marL="0" lvl="0" indent="0" algn="l" rtl="0">
              <a:spcBef>
                <a:spcPts val="1000"/>
              </a:spcBef>
              <a:spcAft>
                <a:spcPts val="0"/>
              </a:spcAft>
              <a:buNone/>
            </a:pPr>
            <a:r>
              <a:rPr lang="en-US" dirty="0"/>
              <a:t>What are the pitfalls of trying to determine one value by measuring a different one?</a:t>
            </a:r>
            <a:endParaRPr dirty="0"/>
          </a:p>
        </p:txBody>
      </p:sp>
      <p:cxnSp>
        <p:nvCxnSpPr>
          <p:cNvPr id="502" name="Google Shape;502;p47"/>
          <p:cNvCxnSpPr/>
          <p:nvPr/>
        </p:nvCxnSpPr>
        <p:spPr>
          <a:xfrm>
            <a:off x="1079175" y="2703725"/>
            <a:ext cx="2042400" cy="0"/>
          </a:xfrm>
          <a:prstGeom prst="straightConnector1">
            <a:avLst/>
          </a:prstGeom>
          <a:noFill/>
          <a:ln w="9525" cap="flat" cmpd="sng">
            <a:solidFill>
              <a:schemeClr val="dk2"/>
            </a:solidFill>
            <a:prstDash val="solid"/>
            <a:round/>
            <a:headEnd type="none" w="med" len="med"/>
            <a:tailEnd type="none" w="med" len="med"/>
          </a:ln>
        </p:spPr>
      </p:cxnSp>
      <p:cxnSp>
        <p:nvCxnSpPr>
          <p:cNvPr id="503" name="Google Shape;503;p47"/>
          <p:cNvCxnSpPr/>
          <p:nvPr/>
        </p:nvCxnSpPr>
        <p:spPr>
          <a:xfrm>
            <a:off x="5551050" y="2703725"/>
            <a:ext cx="2042400" cy="0"/>
          </a:xfrm>
          <a:prstGeom prst="straightConnector1">
            <a:avLst/>
          </a:prstGeom>
          <a:noFill/>
          <a:ln w="9525" cap="flat" cmpd="sng">
            <a:solidFill>
              <a:schemeClr val="dk2"/>
            </a:solidFill>
            <a:prstDash val="solid"/>
            <a:round/>
            <a:headEnd type="none" w="med" len="med"/>
            <a:tailEnd type="none" w="med" len="med"/>
          </a:ln>
        </p:spPr>
      </p:cxnSp>
      <p:sp>
        <p:nvSpPr>
          <p:cNvPr id="504" name="Google Shape;504;p47"/>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9"/>
        <p:cNvGrpSpPr/>
        <p:nvPr/>
      </p:nvGrpSpPr>
      <p:grpSpPr>
        <a:xfrm>
          <a:off x="0" y="0"/>
          <a:ext cx="0" cy="0"/>
          <a:chOff x="0" y="0"/>
          <a:chExt cx="0" cy="0"/>
        </a:xfrm>
      </p:grpSpPr>
      <p:sp>
        <p:nvSpPr>
          <p:cNvPr id="510" name="Google Shape;510;p48"/>
          <p:cNvSpPr/>
          <p:nvPr/>
        </p:nvSpPr>
        <p:spPr>
          <a:xfrm>
            <a:off x="0" y="0"/>
            <a:ext cx="9141714"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1" name="Google Shape;511;p48"/>
          <p:cNvSpPr txBox="1">
            <a:spLocks noGrp="1"/>
          </p:cNvSpPr>
          <p:nvPr>
            <p:ph type="title"/>
          </p:nvPr>
        </p:nvSpPr>
        <p:spPr>
          <a:xfrm>
            <a:off x="4278121" y="640080"/>
            <a:ext cx="4688400" cy="35661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300"/>
              <a:buFont typeface="Calibri"/>
              <a:buNone/>
            </a:pPr>
            <a:r>
              <a:rPr lang="en-US" sz="4300"/>
              <a:t>Incommensurability</a:t>
            </a:r>
            <a:endParaRPr/>
          </a:p>
        </p:txBody>
      </p:sp>
      <p:sp>
        <p:nvSpPr>
          <p:cNvPr id="512" name="Google Shape;512;p48"/>
          <p:cNvSpPr txBox="1">
            <a:spLocks noGrp="1"/>
          </p:cNvSpPr>
          <p:nvPr>
            <p:ph type="body" idx="1"/>
          </p:nvPr>
        </p:nvSpPr>
        <p:spPr>
          <a:xfrm>
            <a:off x="4354320" y="4636008"/>
            <a:ext cx="4688400" cy="15729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The First Barrier to Comparison</a:t>
            </a:r>
            <a:endParaRPr/>
          </a:p>
          <a:p>
            <a:pPr marL="0" lvl="0" indent="0" algn="l" rtl="0">
              <a:lnSpc>
                <a:spcPct val="90000"/>
              </a:lnSpc>
              <a:spcBef>
                <a:spcPts val="1000"/>
              </a:spcBef>
              <a:spcAft>
                <a:spcPts val="0"/>
              </a:spcAft>
              <a:buClr>
                <a:schemeClr val="dk1"/>
              </a:buClr>
              <a:buSzPts val="2400"/>
              <a:buNone/>
            </a:pPr>
            <a:endParaRPr/>
          </a:p>
        </p:txBody>
      </p:sp>
      <p:pic>
        <p:nvPicPr>
          <p:cNvPr id="513" name="Google Shape;513;p48"/>
          <p:cNvPicPr preferRelativeResize="0"/>
          <p:nvPr/>
        </p:nvPicPr>
        <p:blipFill rotWithShape="1">
          <a:blip r:embed="rId3">
            <a:alphaModFix/>
          </a:blip>
          <a:srcRect l="50234" r="13908"/>
          <a:stretch/>
        </p:blipFill>
        <p:spPr>
          <a:xfrm>
            <a:off x="25" y="0"/>
            <a:ext cx="3679302" cy="6858000"/>
          </a:xfrm>
          <a:custGeom>
            <a:avLst/>
            <a:gdLst/>
            <a:ahLst/>
            <a:cxnLst/>
            <a:rect l="l" t="t" r="r" b="b"/>
            <a:pathLst>
              <a:path w="4657344" h="6858000" extrusionOk="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ln>
            <a:noFill/>
          </a:ln>
        </p:spPr>
      </p:pic>
      <p:sp>
        <p:nvSpPr>
          <p:cNvPr id="514" name="Google Shape;514;p48"/>
          <p:cNvSpPr/>
          <p:nvPr/>
        </p:nvSpPr>
        <p:spPr>
          <a:xfrm>
            <a:off x="4440646" y="4409267"/>
            <a:ext cx="3182692" cy="18288"/>
          </a:xfrm>
          <a:custGeom>
            <a:avLst/>
            <a:gdLst/>
            <a:ahLst/>
            <a:cxnLst/>
            <a:rect l="l" t="t" r="r" b="b"/>
            <a:pathLst>
              <a:path w="3182692" h="18288" fill="none" extrusionOk="0">
                <a:moveTo>
                  <a:pt x="0" y="0"/>
                </a:moveTo>
                <a:cubicBezTo>
                  <a:pt x="145195" y="-37571"/>
                  <a:pt x="472618" y="-13696"/>
                  <a:pt x="604711" y="0"/>
                </a:cubicBezTo>
                <a:cubicBezTo>
                  <a:pt x="706652" y="-3280"/>
                  <a:pt x="1039328" y="-8567"/>
                  <a:pt x="1241250" y="0"/>
                </a:cubicBezTo>
                <a:cubicBezTo>
                  <a:pt x="1405712" y="-7891"/>
                  <a:pt x="1711158" y="8053"/>
                  <a:pt x="1909615" y="0"/>
                </a:cubicBezTo>
                <a:cubicBezTo>
                  <a:pt x="2107436" y="-40150"/>
                  <a:pt x="2247192" y="19443"/>
                  <a:pt x="2577981" y="0"/>
                </a:cubicBezTo>
                <a:cubicBezTo>
                  <a:pt x="2894393" y="-5855"/>
                  <a:pt x="3041563" y="17846"/>
                  <a:pt x="3182692" y="0"/>
                </a:cubicBezTo>
                <a:cubicBezTo>
                  <a:pt x="3181973" y="8390"/>
                  <a:pt x="3182735" y="11854"/>
                  <a:pt x="3182692" y="18288"/>
                </a:cubicBezTo>
                <a:cubicBezTo>
                  <a:pt x="2975928" y="57450"/>
                  <a:pt x="2667693" y="19406"/>
                  <a:pt x="2482500" y="18288"/>
                </a:cubicBezTo>
                <a:cubicBezTo>
                  <a:pt x="2299734" y="36912"/>
                  <a:pt x="1925962" y="9303"/>
                  <a:pt x="1782308" y="18288"/>
                </a:cubicBezTo>
                <a:cubicBezTo>
                  <a:pt x="1635580" y="20546"/>
                  <a:pt x="1257854" y="-3663"/>
                  <a:pt x="1145769" y="18288"/>
                </a:cubicBezTo>
                <a:cubicBezTo>
                  <a:pt x="1025065" y="56574"/>
                  <a:pt x="247799" y="-11536"/>
                  <a:pt x="0" y="18288"/>
                </a:cubicBezTo>
                <a:cubicBezTo>
                  <a:pt x="-405" y="13204"/>
                  <a:pt x="-1092" y="5311"/>
                  <a:pt x="0" y="0"/>
                </a:cubicBezTo>
                <a:close/>
              </a:path>
              <a:path w="3182692" h="18288" extrusionOk="0">
                <a:moveTo>
                  <a:pt x="0" y="0"/>
                </a:moveTo>
                <a:cubicBezTo>
                  <a:pt x="288308" y="19724"/>
                  <a:pt x="431183" y="-26509"/>
                  <a:pt x="604711" y="0"/>
                </a:cubicBezTo>
                <a:cubicBezTo>
                  <a:pt x="795174" y="4405"/>
                  <a:pt x="950067" y="22541"/>
                  <a:pt x="1145769" y="0"/>
                </a:cubicBezTo>
                <a:cubicBezTo>
                  <a:pt x="1301850" y="7702"/>
                  <a:pt x="1499974" y="-70469"/>
                  <a:pt x="1845961" y="0"/>
                </a:cubicBezTo>
                <a:cubicBezTo>
                  <a:pt x="2191264" y="15313"/>
                  <a:pt x="2307232" y="-97"/>
                  <a:pt x="2450673" y="0"/>
                </a:cubicBezTo>
                <a:cubicBezTo>
                  <a:pt x="2596405" y="-19465"/>
                  <a:pt x="3033067" y="-31048"/>
                  <a:pt x="3182692" y="0"/>
                </a:cubicBezTo>
                <a:cubicBezTo>
                  <a:pt x="3182066" y="4696"/>
                  <a:pt x="3183370" y="10269"/>
                  <a:pt x="3182692" y="18288"/>
                </a:cubicBezTo>
                <a:cubicBezTo>
                  <a:pt x="3091120" y="-23022"/>
                  <a:pt x="2811074" y="61693"/>
                  <a:pt x="2546154" y="18288"/>
                </a:cubicBezTo>
                <a:cubicBezTo>
                  <a:pt x="2285186" y="27529"/>
                  <a:pt x="2090205" y="-22321"/>
                  <a:pt x="1845961" y="18288"/>
                </a:cubicBezTo>
                <a:cubicBezTo>
                  <a:pt x="1599794" y="31493"/>
                  <a:pt x="1466284" y="37447"/>
                  <a:pt x="1304904" y="18288"/>
                </a:cubicBezTo>
                <a:cubicBezTo>
                  <a:pt x="1189365" y="43775"/>
                  <a:pt x="952251" y="23461"/>
                  <a:pt x="668365" y="18288"/>
                </a:cubicBezTo>
                <a:cubicBezTo>
                  <a:pt x="407868" y="43595"/>
                  <a:pt x="284672" y="-9405"/>
                  <a:pt x="0" y="18288"/>
                </a:cubicBezTo>
                <a:cubicBezTo>
                  <a:pt x="527" y="9891"/>
                  <a:pt x="870" y="7012"/>
                  <a:pt x="0" y="0"/>
                </a:cubicBezTo>
                <a:close/>
              </a:path>
              <a:path w="3182692" h="18288" fill="none" extrusionOk="0">
                <a:moveTo>
                  <a:pt x="0" y="0"/>
                </a:moveTo>
                <a:cubicBezTo>
                  <a:pt x="108839" y="-32375"/>
                  <a:pt x="447732" y="16552"/>
                  <a:pt x="604711" y="0"/>
                </a:cubicBezTo>
                <a:cubicBezTo>
                  <a:pt x="781899" y="-548"/>
                  <a:pt x="1052060" y="7118"/>
                  <a:pt x="1241250" y="0"/>
                </a:cubicBezTo>
                <a:cubicBezTo>
                  <a:pt x="1399482" y="14083"/>
                  <a:pt x="1706293" y="54730"/>
                  <a:pt x="1909615" y="0"/>
                </a:cubicBezTo>
                <a:cubicBezTo>
                  <a:pt x="2085313" y="-24404"/>
                  <a:pt x="2264415" y="16988"/>
                  <a:pt x="2577981" y="0"/>
                </a:cubicBezTo>
                <a:cubicBezTo>
                  <a:pt x="2926098" y="-10318"/>
                  <a:pt x="3036314" y="-14769"/>
                  <a:pt x="3182692" y="0"/>
                </a:cubicBezTo>
                <a:cubicBezTo>
                  <a:pt x="3181841" y="8135"/>
                  <a:pt x="3181636" y="12730"/>
                  <a:pt x="3182692" y="18288"/>
                </a:cubicBezTo>
                <a:cubicBezTo>
                  <a:pt x="2996012" y="-1231"/>
                  <a:pt x="2669008" y="27395"/>
                  <a:pt x="2482500" y="18288"/>
                </a:cubicBezTo>
                <a:cubicBezTo>
                  <a:pt x="2296543" y="21246"/>
                  <a:pt x="1935236" y="7938"/>
                  <a:pt x="1782308" y="18288"/>
                </a:cubicBezTo>
                <a:cubicBezTo>
                  <a:pt x="1607683" y="25490"/>
                  <a:pt x="1291498" y="1369"/>
                  <a:pt x="1145769" y="18288"/>
                </a:cubicBezTo>
                <a:cubicBezTo>
                  <a:pt x="1015407" y="55325"/>
                  <a:pt x="262557" y="26571"/>
                  <a:pt x="0" y="18288"/>
                </a:cubicBezTo>
                <a:cubicBezTo>
                  <a:pt x="508" y="13336"/>
                  <a:pt x="437" y="7274"/>
                  <a:pt x="0" y="0"/>
                </a:cubicBezTo>
                <a:close/>
              </a:path>
            </a:pathLst>
          </a:custGeom>
          <a:solidFill>
            <a:schemeClr val="accent2"/>
          </a:solidFill>
          <a:ln w="44450"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5" name="Google Shape;515;p48"/>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20"/>
        <p:cNvGrpSpPr/>
        <p:nvPr/>
      </p:nvGrpSpPr>
      <p:grpSpPr>
        <a:xfrm>
          <a:off x="0" y="0"/>
          <a:ext cx="0" cy="0"/>
          <a:chOff x="0" y="0"/>
          <a:chExt cx="0" cy="0"/>
        </a:xfrm>
      </p:grpSpPr>
      <p:sp>
        <p:nvSpPr>
          <p:cNvPr id="521" name="Google Shape;521;p49"/>
          <p:cNvSpPr/>
          <p:nvPr/>
        </p:nvSpPr>
        <p:spPr>
          <a:xfrm>
            <a:off x="0" y="329184"/>
            <a:ext cx="9141714"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2" name="Google Shape;522;p49"/>
          <p:cNvSpPr txBox="1">
            <a:spLocks noGrp="1"/>
          </p:cNvSpPr>
          <p:nvPr>
            <p:ph type="title"/>
          </p:nvPr>
        </p:nvSpPr>
        <p:spPr>
          <a:xfrm>
            <a:off x="3490722" y="329184"/>
            <a:ext cx="5170932" cy="178308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700"/>
              <a:buFont typeface="Calibri"/>
              <a:buNone/>
            </a:pPr>
            <a:r>
              <a:rPr lang="en-US" sz="4700" dirty="0"/>
              <a:t>Incommensurability</a:t>
            </a:r>
            <a:endParaRPr dirty="0"/>
          </a:p>
        </p:txBody>
      </p:sp>
      <p:sp>
        <p:nvSpPr>
          <p:cNvPr id="523" name="Google Shape;523;p49"/>
          <p:cNvSpPr/>
          <p:nvPr/>
        </p:nvSpPr>
        <p:spPr>
          <a:xfrm>
            <a:off x="3490722" y="2463186"/>
            <a:ext cx="3182691" cy="18288"/>
          </a:xfrm>
          <a:custGeom>
            <a:avLst/>
            <a:gdLst/>
            <a:ahLst/>
            <a:cxnLst/>
            <a:rect l="l" t="t" r="r" b="b"/>
            <a:pathLst>
              <a:path w="3182691" h="18288" fill="none" extrusionOk="0">
                <a:moveTo>
                  <a:pt x="0" y="0"/>
                </a:moveTo>
                <a:cubicBezTo>
                  <a:pt x="225870" y="33585"/>
                  <a:pt x="418138" y="17639"/>
                  <a:pt x="636538" y="0"/>
                </a:cubicBezTo>
                <a:cubicBezTo>
                  <a:pt x="866402" y="-9774"/>
                  <a:pt x="1016900" y="-17532"/>
                  <a:pt x="1273076" y="0"/>
                </a:cubicBezTo>
                <a:cubicBezTo>
                  <a:pt x="1519343" y="-34410"/>
                  <a:pt x="1705438" y="-53754"/>
                  <a:pt x="1909615" y="0"/>
                </a:cubicBezTo>
                <a:cubicBezTo>
                  <a:pt x="2120433" y="2855"/>
                  <a:pt x="2209200" y="-17463"/>
                  <a:pt x="2482499" y="0"/>
                </a:cubicBezTo>
                <a:cubicBezTo>
                  <a:pt x="2733571" y="54170"/>
                  <a:pt x="2997997" y="-48885"/>
                  <a:pt x="3182691" y="0"/>
                </a:cubicBezTo>
                <a:cubicBezTo>
                  <a:pt x="3182657" y="4844"/>
                  <a:pt x="3182281" y="11009"/>
                  <a:pt x="3182691" y="18288"/>
                </a:cubicBezTo>
                <a:cubicBezTo>
                  <a:pt x="2941063" y="3169"/>
                  <a:pt x="2872422" y="16194"/>
                  <a:pt x="2609807" y="18288"/>
                </a:cubicBezTo>
                <a:cubicBezTo>
                  <a:pt x="2341801" y="10032"/>
                  <a:pt x="2328606" y="28832"/>
                  <a:pt x="2068749" y="18288"/>
                </a:cubicBezTo>
                <a:cubicBezTo>
                  <a:pt x="1813820" y="1121"/>
                  <a:pt x="1714804" y="37605"/>
                  <a:pt x="1432211" y="18288"/>
                </a:cubicBezTo>
                <a:cubicBezTo>
                  <a:pt x="1164810" y="-27006"/>
                  <a:pt x="993140" y="27575"/>
                  <a:pt x="859327" y="18288"/>
                </a:cubicBezTo>
                <a:cubicBezTo>
                  <a:pt x="750703" y="-24974"/>
                  <a:pt x="236193" y="38731"/>
                  <a:pt x="0" y="18288"/>
                </a:cubicBezTo>
                <a:cubicBezTo>
                  <a:pt x="-649" y="11698"/>
                  <a:pt x="663" y="5413"/>
                  <a:pt x="0" y="0"/>
                </a:cubicBezTo>
                <a:close/>
              </a:path>
              <a:path w="3182691" h="18288" extrusionOk="0">
                <a:moveTo>
                  <a:pt x="0" y="0"/>
                </a:moveTo>
                <a:cubicBezTo>
                  <a:pt x="243084" y="-23531"/>
                  <a:pt x="399010" y="-30989"/>
                  <a:pt x="572884" y="0"/>
                </a:cubicBezTo>
                <a:cubicBezTo>
                  <a:pt x="745196" y="46048"/>
                  <a:pt x="956262" y="22379"/>
                  <a:pt x="1113942" y="0"/>
                </a:cubicBezTo>
                <a:cubicBezTo>
                  <a:pt x="1345494" y="6575"/>
                  <a:pt x="1537971" y="57434"/>
                  <a:pt x="1686826" y="0"/>
                </a:cubicBezTo>
                <a:cubicBezTo>
                  <a:pt x="1847487" y="-5870"/>
                  <a:pt x="2194651" y="-1232"/>
                  <a:pt x="2323364" y="0"/>
                </a:cubicBezTo>
                <a:cubicBezTo>
                  <a:pt x="2488731" y="36406"/>
                  <a:pt x="2902092" y="-40336"/>
                  <a:pt x="3182691" y="0"/>
                </a:cubicBezTo>
                <a:cubicBezTo>
                  <a:pt x="3182166" y="5049"/>
                  <a:pt x="3182884" y="12044"/>
                  <a:pt x="3182691" y="18288"/>
                </a:cubicBezTo>
                <a:cubicBezTo>
                  <a:pt x="3012562" y="-37820"/>
                  <a:pt x="2765408" y="35618"/>
                  <a:pt x="2546153" y="18288"/>
                </a:cubicBezTo>
                <a:cubicBezTo>
                  <a:pt x="2331952" y="13878"/>
                  <a:pt x="2142129" y="19805"/>
                  <a:pt x="1845961" y="18288"/>
                </a:cubicBezTo>
                <a:cubicBezTo>
                  <a:pt x="1537526" y="31994"/>
                  <a:pt x="1468653" y="-6175"/>
                  <a:pt x="1304903" y="18288"/>
                </a:cubicBezTo>
                <a:cubicBezTo>
                  <a:pt x="1191987" y="26138"/>
                  <a:pt x="927061" y="14626"/>
                  <a:pt x="604711" y="18288"/>
                </a:cubicBezTo>
                <a:cubicBezTo>
                  <a:pt x="273947" y="45577"/>
                  <a:pt x="111622" y="-24554"/>
                  <a:pt x="0" y="18288"/>
                </a:cubicBezTo>
                <a:cubicBezTo>
                  <a:pt x="-39" y="12511"/>
                  <a:pt x="-381" y="8039"/>
                  <a:pt x="0" y="0"/>
                </a:cubicBezTo>
                <a:close/>
              </a:path>
              <a:path w="3182691" h="18288" fill="none" extrusionOk="0">
                <a:moveTo>
                  <a:pt x="0" y="0"/>
                </a:moveTo>
                <a:cubicBezTo>
                  <a:pt x="245832" y="29445"/>
                  <a:pt x="388924" y="-28919"/>
                  <a:pt x="636538" y="0"/>
                </a:cubicBezTo>
                <a:cubicBezTo>
                  <a:pt x="838014" y="3247"/>
                  <a:pt x="1005059" y="8075"/>
                  <a:pt x="1273076" y="0"/>
                </a:cubicBezTo>
                <a:cubicBezTo>
                  <a:pt x="1555121" y="-15110"/>
                  <a:pt x="1674116" y="-4878"/>
                  <a:pt x="1909615" y="0"/>
                </a:cubicBezTo>
                <a:cubicBezTo>
                  <a:pt x="2127874" y="21642"/>
                  <a:pt x="2229467" y="-10228"/>
                  <a:pt x="2482499" y="0"/>
                </a:cubicBezTo>
                <a:cubicBezTo>
                  <a:pt x="2772379" y="28915"/>
                  <a:pt x="3003217" y="-43687"/>
                  <a:pt x="3182691" y="0"/>
                </a:cubicBezTo>
                <a:cubicBezTo>
                  <a:pt x="3183005" y="4158"/>
                  <a:pt x="3181712" y="12539"/>
                  <a:pt x="3182691" y="18288"/>
                </a:cubicBezTo>
                <a:cubicBezTo>
                  <a:pt x="2948637" y="17089"/>
                  <a:pt x="2873728" y="22327"/>
                  <a:pt x="2609807" y="18288"/>
                </a:cubicBezTo>
                <a:cubicBezTo>
                  <a:pt x="2342839" y="11870"/>
                  <a:pt x="2331621" y="30535"/>
                  <a:pt x="2068749" y="18288"/>
                </a:cubicBezTo>
                <a:cubicBezTo>
                  <a:pt x="1813814" y="-7352"/>
                  <a:pt x="1700576" y="36739"/>
                  <a:pt x="1432211" y="18288"/>
                </a:cubicBezTo>
                <a:cubicBezTo>
                  <a:pt x="1148444" y="-27053"/>
                  <a:pt x="987622" y="2403"/>
                  <a:pt x="859327" y="18288"/>
                </a:cubicBezTo>
                <a:cubicBezTo>
                  <a:pt x="743387" y="37422"/>
                  <a:pt x="194182" y="18789"/>
                  <a:pt x="0" y="18288"/>
                </a:cubicBezTo>
                <a:cubicBezTo>
                  <a:pt x="20" y="11469"/>
                  <a:pt x="-29" y="5154"/>
                  <a:pt x="0" y="0"/>
                </a:cubicBezTo>
                <a:close/>
              </a:path>
            </a:pathLst>
          </a:custGeom>
          <a:solidFill>
            <a:schemeClr val="accent2"/>
          </a:solidFill>
          <a:ln w="4127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4" name="Google Shape;524;p49"/>
          <p:cNvSpPr txBox="1">
            <a:spLocks noGrp="1"/>
          </p:cNvSpPr>
          <p:nvPr>
            <p:ph type="body" idx="1"/>
          </p:nvPr>
        </p:nvSpPr>
        <p:spPr>
          <a:xfrm>
            <a:off x="3268000" y="2690235"/>
            <a:ext cx="5876000" cy="418901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0"/>
              </a:spcBef>
              <a:spcAft>
                <a:spcPts val="0"/>
              </a:spcAft>
              <a:buClr>
                <a:schemeClr val="dk1"/>
              </a:buClr>
              <a:buSzPts val="2400"/>
              <a:buNone/>
            </a:pPr>
            <a:r>
              <a:rPr lang="en-US" sz="2400" dirty="0"/>
              <a:t>Two things are </a:t>
            </a:r>
            <a:r>
              <a:rPr lang="en-US" sz="2400" i="1" dirty="0"/>
              <a:t>incommensurable</a:t>
            </a:r>
            <a:r>
              <a:rPr lang="en-US" sz="2400" dirty="0"/>
              <a:t> if they lack a </a:t>
            </a:r>
            <a:r>
              <a:rPr lang="en-US" sz="2400" i="1" dirty="0"/>
              <a:t>common measure</a:t>
            </a:r>
            <a:r>
              <a:rPr lang="en-US" sz="2400" dirty="0"/>
              <a:t> of value—that is, if there is no single measure that can be used to evaluate both.</a:t>
            </a:r>
          </a:p>
          <a:p>
            <a:pPr marL="0" lvl="0" indent="0" algn="l" rtl="0">
              <a:lnSpc>
                <a:spcPct val="90000"/>
              </a:lnSpc>
              <a:spcBef>
                <a:spcPts val="0"/>
              </a:spcBef>
              <a:spcAft>
                <a:spcPts val="0"/>
              </a:spcAft>
              <a:buClr>
                <a:schemeClr val="dk1"/>
              </a:buClr>
              <a:buSzPts val="2400"/>
              <a:buNone/>
            </a:pPr>
            <a:endParaRPr sz="1300" dirty="0"/>
          </a:p>
          <a:p>
            <a:pPr marL="0" lvl="0" indent="0" algn="l" rtl="0">
              <a:lnSpc>
                <a:spcPct val="90000"/>
              </a:lnSpc>
              <a:spcBef>
                <a:spcPts val="1000"/>
              </a:spcBef>
              <a:spcAft>
                <a:spcPts val="0"/>
              </a:spcAft>
              <a:buClr>
                <a:schemeClr val="dk1"/>
              </a:buClr>
              <a:buSzPts val="2400"/>
              <a:buNone/>
            </a:pPr>
            <a:r>
              <a:rPr lang="en-US" sz="2400" dirty="0"/>
              <a:t>Incommensurability makes it difficult to establish measure relationships such as “more than” or “less than, “better than” or “worse than” </a:t>
            </a:r>
            <a:r>
              <a:rPr lang="en-US" sz="2400" b="1" dirty="0"/>
              <a:t>by how much</a:t>
            </a:r>
            <a:r>
              <a:rPr lang="en-US" sz="2400" dirty="0"/>
              <a:t>.  </a:t>
            </a:r>
          </a:p>
          <a:p>
            <a:pPr marL="0" lvl="0" indent="0" algn="l" rtl="0">
              <a:lnSpc>
                <a:spcPct val="90000"/>
              </a:lnSpc>
              <a:spcBef>
                <a:spcPts val="1000"/>
              </a:spcBef>
              <a:spcAft>
                <a:spcPts val="0"/>
              </a:spcAft>
              <a:buClr>
                <a:schemeClr val="dk1"/>
              </a:buClr>
              <a:buSzPts val="2400"/>
              <a:buNone/>
            </a:pPr>
            <a:endParaRPr lang="en-US" sz="600" dirty="0"/>
          </a:p>
          <a:p>
            <a:pPr marL="0" lvl="0" indent="0" algn="l" rtl="0">
              <a:lnSpc>
                <a:spcPct val="90000"/>
              </a:lnSpc>
              <a:spcBef>
                <a:spcPts val="1000"/>
              </a:spcBef>
              <a:spcAft>
                <a:spcPts val="0"/>
              </a:spcAft>
              <a:buClr>
                <a:schemeClr val="dk1"/>
              </a:buClr>
              <a:buSzPts val="2400"/>
              <a:buNone/>
            </a:pPr>
            <a:r>
              <a:rPr lang="en-US" sz="2400" dirty="0"/>
              <a:t>For example, what is the relationship between milliliters (ml) and centimeters (cm)? How would you rank different amounts of water and physical lengths in the same list? You wouldn’t!</a:t>
            </a:r>
            <a:endParaRPr dirty="0"/>
          </a:p>
        </p:txBody>
      </p:sp>
      <p:pic>
        <p:nvPicPr>
          <p:cNvPr id="525" name="Google Shape;525;p49"/>
          <p:cNvPicPr preferRelativeResize="0"/>
          <p:nvPr/>
        </p:nvPicPr>
        <p:blipFill>
          <a:blip r:embed="rId3">
            <a:alphaModFix/>
          </a:blip>
          <a:stretch>
            <a:fillRect/>
          </a:stretch>
        </p:blipFill>
        <p:spPr>
          <a:xfrm>
            <a:off x="342025" y="677575"/>
            <a:ext cx="2354250" cy="2942800"/>
          </a:xfrm>
          <a:prstGeom prst="rect">
            <a:avLst/>
          </a:prstGeom>
          <a:noFill/>
          <a:ln>
            <a:noFill/>
          </a:ln>
        </p:spPr>
      </p:pic>
      <p:pic>
        <p:nvPicPr>
          <p:cNvPr id="526" name="Google Shape;526;p49"/>
          <p:cNvPicPr preferRelativeResize="0"/>
          <p:nvPr/>
        </p:nvPicPr>
        <p:blipFill>
          <a:blip r:embed="rId4">
            <a:alphaModFix/>
          </a:blip>
          <a:stretch>
            <a:fillRect/>
          </a:stretch>
        </p:blipFill>
        <p:spPr>
          <a:xfrm>
            <a:off x="0" y="4561375"/>
            <a:ext cx="3058800" cy="2289000"/>
          </a:xfrm>
          <a:prstGeom prst="rect">
            <a:avLst/>
          </a:prstGeom>
          <a:noFill/>
          <a:ln>
            <a:noFill/>
          </a:ln>
        </p:spPr>
      </p:pic>
      <p:sp>
        <p:nvSpPr>
          <p:cNvPr id="527" name="Google Shape;527;p49"/>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2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2CFAE-3B58-5C6A-6C80-A4667E86C265}"/>
              </a:ext>
            </a:extLst>
          </p:cNvPr>
          <p:cNvSpPr>
            <a:spLocks noGrp="1"/>
          </p:cNvSpPr>
          <p:nvPr>
            <p:ph type="title"/>
          </p:nvPr>
        </p:nvSpPr>
        <p:spPr>
          <a:xfrm>
            <a:off x="628650" y="256433"/>
            <a:ext cx="7886700" cy="881783"/>
          </a:xfrm>
        </p:spPr>
        <p:txBody>
          <a:bodyPr/>
          <a:lstStyle/>
          <a:p>
            <a:pPr algn="ctr"/>
            <a:r>
              <a:rPr lang="en-US" dirty="0"/>
              <a:t>California High-Speed Rail</a:t>
            </a:r>
          </a:p>
        </p:txBody>
      </p:sp>
      <p:sp>
        <p:nvSpPr>
          <p:cNvPr id="4" name="Slide Number Placeholder 3">
            <a:extLst>
              <a:ext uri="{FF2B5EF4-FFF2-40B4-BE49-F238E27FC236}">
                <a16:creationId xmlns:a16="http://schemas.microsoft.com/office/drawing/2014/main" id="{82BFECEE-693D-C62C-FB42-EBB24CAECDD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
        <p:nvSpPr>
          <p:cNvPr id="7" name="Title 1">
            <a:extLst>
              <a:ext uri="{FF2B5EF4-FFF2-40B4-BE49-F238E27FC236}">
                <a16:creationId xmlns:a16="http://schemas.microsoft.com/office/drawing/2014/main" id="{8899C196-D004-8D5B-0F86-7C1FD97EEE8E}"/>
              </a:ext>
            </a:extLst>
          </p:cNvPr>
          <p:cNvSpPr txBox="1">
            <a:spLocks/>
          </p:cNvSpPr>
          <p:nvPr/>
        </p:nvSpPr>
        <p:spPr>
          <a:xfrm>
            <a:off x="628650" y="5719784"/>
            <a:ext cx="7886700" cy="881783"/>
          </a:xfrm>
          <a:prstGeom prst="rect">
            <a:avLst/>
          </a:prstGeom>
          <a:noFill/>
          <a:ln>
            <a:noFill/>
          </a:ln>
        </p:spPr>
        <p:txBody>
          <a:bodyPr spcFirstLastPara="1" wrap="square" lIns="91425" tIns="45700" rIns="91425" bIns="45700" anchor="ctr" anchorCtr="0">
            <a:normAutofit lnSpcReduction="1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r>
              <a:rPr lang="en-US" sz="3200" dirty="0"/>
              <a:t>Goal: Renewable-powered, lightning-fast travel between SF and LA </a:t>
            </a:r>
          </a:p>
        </p:txBody>
      </p:sp>
      <p:pic>
        <p:nvPicPr>
          <p:cNvPr id="9" name="Picture 8">
            <a:extLst>
              <a:ext uri="{FF2B5EF4-FFF2-40B4-BE49-F238E27FC236}">
                <a16:creationId xmlns:a16="http://schemas.microsoft.com/office/drawing/2014/main" id="{C9F3BBA8-4231-4ABD-58A6-032368091FAA}"/>
              </a:ext>
            </a:extLst>
          </p:cNvPr>
          <p:cNvPicPr>
            <a:picLocks noChangeAspect="1"/>
          </p:cNvPicPr>
          <p:nvPr/>
        </p:nvPicPr>
        <p:blipFill>
          <a:blip r:embed="rId3"/>
          <a:stretch>
            <a:fillRect/>
          </a:stretch>
        </p:blipFill>
        <p:spPr>
          <a:xfrm>
            <a:off x="685800" y="1277559"/>
            <a:ext cx="7772400" cy="4302881"/>
          </a:xfrm>
          <a:prstGeom prst="rect">
            <a:avLst/>
          </a:prstGeom>
        </p:spPr>
      </p:pic>
    </p:spTree>
    <p:extLst>
      <p:ext uri="{BB962C8B-B14F-4D97-AF65-F5344CB8AC3E}">
        <p14:creationId xmlns:p14="http://schemas.microsoft.com/office/powerpoint/2010/main" val="4174489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0C61-65D0-F7F3-755D-1C03FB4E0BB0}"/>
              </a:ext>
            </a:extLst>
          </p:cNvPr>
          <p:cNvSpPr>
            <a:spLocks noGrp="1"/>
          </p:cNvSpPr>
          <p:nvPr>
            <p:ph type="title"/>
          </p:nvPr>
        </p:nvSpPr>
        <p:spPr>
          <a:xfrm>
            <a:off x="628650" y="136524"/>
            <a:ext cx="7886700" cy="1325563"/>
          </a:xfrm>
        </p:spPr>
        <p:txBody>
          <a:bodyPr/>
          <a:lstStyle/>
          <a:p>
            <a:r>
              <a:rPr lang="en-US" dirty="0"/>
              <a:t>Some things are </a:t>
            </a:r>
            <a:r>
              <a:rPr lang="en-US" i="1" dirty="0"/>
              <a:t>commensurable</a:t>
            </a:r>
          </a:p>
        </p:txBody>
      </p:sp>
      <p:sp>
        <p:nvSpPr>
          <p:cNvPr id="3" name="Text Placeholder 2">
            <a:extLst>
              <a:ext uri="{FF2B5EF4-FFF2-40B4-BE49-F238E27FC236}">
                <a16:creationId xmlns:a16="http://schemas.microsoft.com/office/drawing/2014/main" id="{1B6E0E71-573C-DB76-AED9-D6AD5999C171}"/>
              </a:ext>
            </a:extLst>
          </p:cNvPr>
          <p:cNvSpPr>
            <a:spLocks noGrp="1"/>
          </p:cNvSpPr>
          <p:nvPr>
            <p:ph type="body" idx="1"/>
          </p:nvPr>
        </p:nvSpPr>
        <p:spPr>
          <a:xfrm>
            <a:off x="995499" y="1341911"/>
            <a:ext cx="6949093" cy="4894428"/>
          </a:xfrm>
        </p:spPr>
        <p:txBody>
          <a:bodyPr/>
          <a:lstStyle/>
          <a:p>
            <a:r>
              <a:rPr lang="en-US" dirty="0"/>
              <a:t>Apple stock and Microsoft stock are commensurable in terms of </a:t>
            </a:r>
            <a:r>
              <a:rPr lang="en-US" i="1" dirty="0"/>
              <a:t>dollars</a:t>
            </a:r>
            <a:r>
              <a:rPr lang="en-US" dirty="0"/>
              <a:t>: we can measure and compare them by dollar value</a:t>
            </a:r>
          </a:p>
          <a:p>
            <a:endParaRPr lang="en-US" dirty="0"/>
          </a:p>
          <a:p>
            <a:endParaRPr lang="en-US" dirty="0"/>
          </a:p>
          <a:p>
            <a:r>
              <a:rPr lang="en-US" dirty="0"/>
              <a:t>Touchdowns, field goals, PATs, and safeties are commensurable in terms of </a:t>
            </a:r>
            <a:r>
              <a:rPr lang="en-US" i="1" dirty="0"/>
              <a:t>points</a:t>
            </a:r>
            <a:r>
              <a:rPr lang="en-US" dirty="0"/>
              <a:t>: we can measure and compare them by how many points they’re worth</a:t>
            </a:r>
          </a:p>
        </p:txBody>
      </p:sp>
      <p:sp>
        <p:nvSpPr>
          <p:cNvPr id="4" name="Slide Number Placeholder 3">
            <a:extLst>
              <a:ext uri="{FF2B5EF4-FFF2-40B4-BE49-F238E27FC236}">
                <a16:creationId xmlns:a16="http://schemas.microsoft.com/office/drawing/2014/main" id="{E89FC729-49E3-C4F7-CB78-BCE960130F0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pic>
        <p:nvPicPr>
          <p:cNvPr id="1026" name="Picture 2">
            <a:hlinkClick r:id="rId3"/>
            <a:extLst>
              <a:ext uri="{FF2B5EF4-FFF2-40B4-BE49-F238E27FC236}">
                <a16:creationId xmlns:a16="http://schemas.microsoft.com/office/drawing/2014/main" id="{DF42E3FA-43EC-D4BB-AE18-25C6BD06C4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4592" y="1722487"/>
            <a:ext cx="971206" cy="145782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hlinkClick r:id="rId5"/>
            <a:extLst>
              <a:ext uri="{FF2B5EF4-FFF2-40B4-BE49-F238E27FC236}">
                <a16:creationId xmlns:a16="http://schemas.microsoft.com/office/drawing/2014/main" id="{006DE8C8-6104-9949-C438-EFB16E442CA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1548" y="2133900"/>
            <a:ext cx="1281053" cy="1461354"/>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descr="San Francisco 49ers Scores, Stats and Highlights - ESPN">
            <a:hlinkClick r:id="rId7"/>
            <a:extLst>
              <a:ext uri="{FF2B5EF4-FFF2-40B4-BE49-F238E27FC236}">
                <a16:creationId xmlns:a16="http://schemas.microsoft.com/office/drawing/2014/main" id="{07AD038A-CC39-531A-CF0A-7E1306192AB0}"/>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21946" b="20068"/>
          <a:stretch/>
        </p:blipFill>
        <p:spPr bwMode="auto">
          <a:xfrm>
            <a:off x="56408" y="5516089"/>
            <a:ext cx="2286000" cy="1325563"/>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Los Angeles Rams - YouTube">
            <a:hlinkClick r:id="rId9"/>
            <a:extLst>
              <a:ext uri="{FF2B5EF4-FFF2-40B4-BE49-F238E27FC236}">
                <a16:creationId xmlns:a16="http://schemas.microsoft.com/office/drawing/2014/main" id="{E804A42C-ABB7-8064-6434-B61C3476B8F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913170" y="5297118"/>
            <a:ext cx="1544534" cy="15445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0569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3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AF1F1-31B3-1DEC-DADB-7A2E42F99D9E}"/>
              </a:ext>
            </a:extLst>
          </p:cNvPr>
          <p:cNvSpPr>
            <a:spLocks noGrp="1"/>
          </p:cNvSpPr>
          <p:nvPr>
            <p:ph type="title"/>
          </p:nvPr>
        </p:nvSpPr>
        <p:spPr/>
        <p:txBody>
          <a:bodyPr>
            <a:normAutofit fontScale="90000"/>
          </a:bodyPr>
          <a:lstStyle/>
          <a:p>
            <a:r>
              <a:rPr lang="en-US" dirty="0"/>
              <a:t>When two things are commensurable, they can easily be reduced to a single value</a:t>
            </a:r>
          </a:p>
        </p:txBody>
      </p:sp>
      <p:sp>
        <p:nvSpPr>
          <p:cNvPr id="3" name="Text Placeholder 2">
            <a:extLst>
              <a:ext uri="{FF2B5EF4-FFF2-40B4-BE49-F238E27FC236}">
                <a16:creationId xmlns:a16="http://schemas.microsoft.com/office/drawing/2014/main" id="{FCD663D6-391A-721E-4E78-B5C0BA52C150}"/>
              </a:ext>
            </a:extLst>
          </p:cNvPr>
          <p:cNvSpPr>
            <a:spLocks noGrp="1"/>
          </p:cNvSpPr>
          <p:nvPr>
            <p:ph type="body" idx="1"/>
          </p:nvPr>
        </p:nvSpPr>
        <p:spPr>
          <a:xfrm>
            <a:off x="628650" y="2256311"/>
            <a:ext cx="7886700" cy="3920651"/>
          </a:xfrm>
        </p:spPr>
        <p:txBody>
          <a:bodyPr/>
          <a:lstStyle/>
          <a:p>
            <a:r>
              <a:rPr lang="en-US" dirty="0"/>
              <a:t>f(AAPL, MSFT) = (223.66*AAPL) + (446.71*MSFT)</a:t>
            </a:r>
          </a:p>
          <a:p>
            <a:pPr lvl="1"/>
            <a:r>
              <a:rPr lang="en-US" dirty="0"/>
              <a:t>This function reduces Apple and Microsoft stock to a single dollar value</a:t>
            </a:r>
          </a:p>
          <a:p>
            <a:pPr lvl="1"/>
            <a:endParaRPr lang="en-US" dirty="0"/>
          </a:p>
          <a:p>
            <a:r>
              <a:rPr lang="en-US" dirty="0"/>
              <a:t>f(TD, FG, S, EP, TPC) = (6*TD) + (3*FG) + (2*S) + (1*EP) + (2*TPC)</a:t>
            </a:r>
          </a:p>
          <a:p>
            <a:pPr lvl="1"/>
            <a:r>
              <a:rPr lang="en-US" dirty="0"/>
              <a:t>This function reduces touchdowns, field goals, safeties, extra points, and two-point conversions to a single point value</a:t>
            </a:r>
          </a:p>
        </p:txBody>
      </p:sp>
      <p:sp>
        <p:nvSpPr>
          <p:cNvPr id="4" name="Slide Number Placeholder 3">
            <a:extLst>
              <a:ext uri="{FF2B5EF4-FFF2-40B4-BE49-F238E27FC236}">
                <a16:creationId xmlns:a16="http://schemas.microsoft.com/office/drawing/2014/main" id="{13E16A4D-916E-C41B-DC62-D8E4C4713AE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21</a:t>
            </a:fld>
            <a:endParaRPr lang="en-US" dirty="0"/>
          </a:p>
        </p:txBody>
      </p:sp>
    </p:spTree>
    <p:extLst>
      <p:ext uri="{BB962C8B-B14F-4D97-AF65-F5344CB8AC3E}">
        <p14:creationId xmlns:p14="http://schemas.microsoft.com/office/powerpoint/2010/main" val="1449906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FC44B-332D-02A4-F63A-BEC1FF865FDE}"/>
              </a:ext>
            </a:extLst>
          </p:cNvPr>
          <p:cNvSpPr>
            <a:spLocks noGrp="1"/>
          </p:cNvSpPr>
          <p:nvPr>
            <p:ph type="title"/>
          </p:nvPr>
        </p:nvSpPr>
        <p:spPr/>
        <p:txBody>
          <a:bodyPr/>
          <a:lstStyle/>
          <a:p>
            <a:r>
              <a:rPr lang="en-US" dirty="0"/>
              <a:t>Not so with incommensurable values</a:t>
            </a:r>
          </a:p>
        </p:txBody>
      </p:sp>
      <p:sp>
        <p:nvSpPr>
          <p:cNvPr id="3" name="Text Placeholder 2">
            <a:extLst>
              <a:ext uri="{FF2B5EF4-FFF2-40B4-BE49-F238E27FC236}">
                <a16:creationId xmlns:a16="http://schemas.microsoft.com/office/drawing/2014/main" id="{A469145E-20FB-7732-FEAE-079BC58385DE}"/>
              </a:ext>
            </a:extLst>
          </p:cNvPr>
          <p:cNvSpPr>
            <a:spLocks noGrp="1"/>
          </p:cNvSpPr>
          <p:nvPr>
            <p:ph type="body" idx="1"/>
          </p:nvPr>
        </p:nvSpPr>
        <p:spPr/>
        <p:txBody>
          <a:bodyPr>
            <a:normAutofit lnSpcReduction="10000"/>
          </a:bodyPr>
          <a:lstStyle/>
          <a:p>
            <a:pPr marL="114300" indent="0">
              <a:buNone/>
            </a:pPr>
            <a:r>
              <a:rPr lang="en-US" dirty="0"/>
              <a:t>What’s the function for reducing career advancement and friendship to a single number?</a:t>
            </a:r>
          </a:p>
          <a:p>
            <a:endParaRPr lang="en-US" dirty="0"/>
          </a:p>
          <a:p>
            <a:pPr marL="114300" indent="0">
              <a:buNone/>
            </a:pPr>
            <a:r>
              <a:rPr lang="en-US" dirty="0"/>
              <a:t>Or oil and biodiversity?</a:t>
            </a:r>
          </a:p>
          <a:p>
            <a:endParaRPr lang="en-US" dirty="0"/>
          </a:p>
          <a:p>
            <a:pPr marL="114300" indent="0">
              <a:buNone/>
            </a:pPr>
            <a:r>
              <a:rPr lang="en-US" dirty="0"/>
              <a:t>Or… time and carbon emissions?</a:t>
            </a:r>
          </a:p>
          <a:p>
            <a:endParaRPr lang="en-US" dirty="0"/>
          </a:p>
          <a:p>
            <a:pPr marL="114300" indent="0">
              <a:buNone/>
            </a:pPr>
            <a:r>
              <a:rPr lang="en-US" dirty="0"/>
              <a:t>We can evaluate route proposals on each scale separately, but what if we need to consider both?</a:t>
            </a:r>
          </a:p>
        </p:txBody>
      </p:sp>
      <p:sp>
        <p:nvSpPr>
          <p:cNvPr id="4" name="Slide Number Placeholder 3">
            <a:extLst>
              <a:ext uri="{FF2B5EF4-FFF2-40B4-BE49-F238E27FC236}">
                <a16:creationId xmlns:a16="http://schemas.microsoft.com/office/drawing/2014/main" id="{27B85A6C-D4A3-FA5B-E9C4-575F8ED6243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spTree>
    <p:extLst>
      <p:ext uri="{BB962C8B-B14F-4D97-AF65-F5344CB8AC3E}">
        <p14:creationId xmlns:p14="http://schemas.microsoft.com/office/powerpoint/2010/main" val="1762634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82DAC-A445-4CF1-A1B6-54EF2819A7B1}"/>
              </a:ext>
            </a:extLst>
          </p:cNvPr>
          <p:cNvSpPr>
            <a:spLocks noGrp="1"/>
          </p:cNvSpPr>
          <p:nvPr>
            <p:ph type="title"/>
          </p:nvPr>
        </p:nvSpPr>
        <p:spPr>
          <a:xfrm>
            <a:off x="628650" y="365126"/>
            <a:ext cx="8194716" cy="1325563"/>
          </a:xfrm>
        </p:spPr>
        <p:txBody>
          <a:bodyPr/>
          <a:lstStyle/>
          <a:p>
            <a:r>
              <a:rPr lang="en-US" dirty="0"/>
              <a:t>Incommensurable != Incomparable</a:t>
            </a:r>
          </a:p>
        </p:txBody>
      </p:sp>
      <p:sp>
        <p:nvSpPr>
          <p:cNvPr id="3" name="Text Placeholder 2">
            <a:extLst>
              <a:ext uri="{FF2B5EF4-FFF2-40B4-BE49-F238E27FC236}">
                <a16:creationId xmlns:a16="http://schemas.microsoft.com/office/drawing/2014/main" id="{623A8F9F-FCCA-3017-7A74-67B80759F687}"/>
              </a:ext>
            </a:extLst>
          </p:cNvPr>
          <p:cNvSpPr>
            <a:spLocks noGrp="1"/>
          </p:cNvSpPr>
          <p:nvPr>
            <p:ph type="body" idx="1"/>
          </p:nvPr>
        </p:nvSpPr>
        <p:spPr>
          <a:xfrm>
            <a:off x="628650" y="1543793"/>
            <a:ext cx="8099714" cy="1885208"/>
          </a:xfrm>
        </p:spPr>
        <p:txBody>
          <a:bodyPr>
            <a:normAutofit fontScale="92500"/>
          </a:bodyPr>
          <a:lstStyle/>
          <a:p>
            <a:r>
              <a:rPr lang="en-US" dirty="0"/>
              <a:t>We might be able to tell that X hours saved is better or worse than Y tons of emissions, even if we can’t say </a:t>
            </a:r>
            <a:r>
              <a:rPr lang="en-US" i="1" dirty="0"/>
              <a:t>how much</a:t>
            </a:r>
            <a:r>
              <a:rPr lang="en-US" dirty="0"/>
              <a:t> better or worse.</a:t>
            </a:r>
          </a:p>
          <a:p>
            <a:r>
              <a:rPr lang="en-US" dirty="0"/>
              <a:t>(Are there </a:t>
            </a:r>
            <a:r>
              <a:rPr lang="en-US" i="1" dirty="0"/>
              <a:t>any</a:t>
            </a:r>
            <a:r>
              <a:rPr lang="en-US" dirty="0"/>
              <a:t> two things that are truly </a:t>
            </a:r>
            <a:r>
              <a:rPr lang="en-US" i="1" dirty="0"/>
              <a:t>incomparable</a:t>
            </a:r>
            <a:r>
              <a:rPr lang="en-US" dirty="0"/>
              <a:t>?)</a:t>
            </a:r>
          </a:p>
          <a:p>
            <a:endParaRPr lang="en-US" dirty="0"/>
          </a:p>
        </p:txBody>
      </p:sp>
      <p:sp>
        <p:nvSpPr>
          <p:cNvPr id="4" name="Slide Number Placeholder 3">
            <a:extLst>
              <a:ext uri="{FF2B5EF4-FFF2-40B4-BE49-F238E27FC236}">
                <a16:creationId xmlns:a16="http://schemas.microsoft.com/office/drawing/2014/main" id="{3A034E8B-D556-47E3-27C5-F48E7D8EE34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sp>
        <p:nvSpPr>
          <p:cNvPr id="5" name="Google Shape;659;p59">
            <a:extLst>
              <a:ext uri="{FF2B5EF4-FFF2-40B4-BE49-F238E27FC236}">
                <a16:creationId xmlns:a16="http://schemas.microsoft.com/office/drawing/2014/main" id="{0453016B-C0C6-72CE-FC48-34310A49EBB2}"/>
              </a:ext>
            </a:extLst>
          </p:cNvPr>
          <p:cNvSpPr/>
          <p:nvPr/>
        </p:nvSpPr>
        <p:spPr>
          <a:xfrm>
            <a:off x="2187286" y="3828263"/>
            <a:ext cx="4769428" cy="2528088"/>
          </a:xfrm>
          <a:prstGeom prst="roundRect">
            <a:avLst>
              <a:gd name="adj" fmla="val 16667"/>
            </a:avLst>
          </a:prstGeom>
          <a:solidFill>
            <a:srgbClr val="CCE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600" dirty="0"/>
          </a:p>
          <a:p>
            <a:pPr marL="0" lvl="0" indent="0" algn="l" rtl="0">
              <a:spcBef>
                <a:spcPts val="0"/>
              </a:spcBef>
              <a:spcAft>
                <a:spcPts val="0"/>
              </a:spcAft>
              <a:buNone/>
            </a:pPr>
            <a:r>
              <a:rPr lang="en-US" sz="3600" dirty="0"/>
              <a:t>Incommensurable</a:t>
            </a:r>
            <a:endParaRPr sz="3600" dirty="0"/>
          </a:p>
          <a:p>
            <a:pPr marL="0" lvl="0" indent="0" algn="l" rtl="0">
              <a:spcBef>
                <a:spcPts val="0"/>
              </a:spcBef>
              <a:spcAft>
                <a:spcPts val="0"/>
              </a:spcAft>
              <a:buNone/>
            </a:pPr>
            <a:r>
              <a:rPr lang="en-US" sz="1600" dirty="0"/>
              <a:t>No common measure, but can rank or order</a:t>
            </a:r>
            <a:endParaRPr sz="1600" dirty="0"/>
          </a:p>
          <a:p>
            <a:pPr marL="0" lvl="0" indent="0" algn="l" rtl="0">
              <a:spcBef>
                <a:spcPts val="0"/>
              </a:spcBef>
              <a:spcAft>
                <a:spcPts val="0"/>
              </a:spcAft>
              <a:buNone/>
            </a:pPr>
            <a:endParaRPr sz="1600" dirty="0"/>
          </a:p>
          <a:p>
            <a:pPr marL="0" lvl="0" indent="0" algn="l" rtl="0">
              <a:spcBef>
                <a:spcPts val="0"/>
              </a:spcBef>
              <a:spcAft>
                <a:spcPts val="0"/>
              </a:spcAft>
              <a:buNone/>
            </a:pPr>
            <a:endParaRPr sz="1600" dirty="0"/>
          </a:p>
          <a:p>
            <a:pPr marL="0" lvl="0" indent="0" algn="l" rtl="0">
              <a:spcBef>
                <a:spcPts val="0"/>
              </a:spcBef>
              <a:spcAft>
                <a:spcPts val="0"/>
              </a:spcAft>
              <a:buNone/>
            </a:pPr>
            <a:endParaRPr sz="1600" dirty="0"/>
          </a:p>
          <a:p>
            <a:pPr marL="0" lvl="0" indent="0" algn="l" rtl="0">
              <a:spcBef>
                <a:spcPts val="0"/>
              </a:spcBef>
              <a:spcAft>
                <a:spcPts val="0"/>
              </a:spcAft>
              <a:buNone/>
            </a:pPr>
            <a:endParaRPr sz="1600" dirty="0"/>
          </a:p>
          <a:p>
            <a:pPr marL="0" lvl="0" indent="0" algn="l" rtl="0">
              <a:spcBef>
                <a:spcPts val="0"/>
              </a:spcBef>
              <a:spcAft>
                <a:spcPts val="0"/>
              </a:spcAft>
              <a:buNone/>
            </a:pPr>
            <a:endParaRPr sz="2000" dirty="0"/>
          </a:p>
          <a:p>
            <a:pPr marL="0" lvl="0" indent="0" algn="l" rtl="0">
              <a:spcBef>
                <a:spcPts val="0"/>
              </a:spcBef>
              <a:spcAft>
                <a:spcPts val="0"/>
              </a:spcAft>
              <a:buNone/>
            </a:pPr>
            <a:endParaRPr sz="2000" dirty="0"/>
          </a:p>
        </p:txBody>
      </p:sp>
      <p:sp>
        <p:nvSpPr>
          <p:cNvPr id="6" name="Google Shape;660;p59">
            <a:extLst>
              <a:ext uri="{FF2B5EF4-FFF2-40B4-BE49-F238E27FC236}">
                <a16:creationId xmlns:a16="http://schemas.microsoft.com/office/drawing/2014/main" id="{CD906E1C-2515-41DC-AC91-18CA84C8E135}"/>
              </a:ext>
            </a:extLst>
          </p:cNvPr>
          <p:cNvSpPr/>
          <p:nvPr/>
        </p:nvSpPr>
        <p:spPr>
          <a:xfrm>
            <a:off x="4438403" y="5092307"/>
            <a:ext cx="2329843" cy="1102860"/>
          </a:xfrm>
          <a:prstGeom prst="roundRect">
            <a:avLst>
              <a:gd name="adj" fmla="val 16667"/>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400" dirty="0">
                <a:solidFill>
                  <a:schemeClr val="lt1"/>
                </a:solidFill>
              </a:rPr>
              <a:t>Incomparable</a:t>
            </a:r>
            <a:endParaRPr sz="2400" dirty="0">
              <a:solidFill>
                <a:schemeClr val="lt1"/>
              </a:solidFill>
            </a:endParaRPr>
          </a:p>
          <a:p>
            <a:pPr marL="0" lvl="0" indent="0" algn="l" rtl="0">
              <a:spcBef>
                <a:spcPts val="0"/>
              </a:spcBef>
              <a:spcAft>
                <a:spcPts val="0"/>
              </a:spcAft>
              <a:buNone/>
            </a:pPr>
            <a:r>
              <a:rPr lang="en-US" sz="1600" dirty="0">
                <a:solidFill>
                  <a:schemeClr val="lt1"/>
                </a:solidFill>
              </a:rPr>
              <a:t>can’t rank or order</a:t>
            </a:r>
            <a:endParaRPr sz="1600" dirty="0">
              <a:solidFill>
                <a:schemeClr val="lt1"/>
              </a:solidFill>
            </a:endParaRPr>
          </a:p>
          <a:p>
            <a:pPr marL="0" lvl="0" indent="0" algn="l" rtl="0">
              <a:spcBef>
                <a:spcPts val="0"/>
              </a:spcBef>
              <a:spcAft>
                <a:spcPts val="0"/>
              </a:spcAft>
              <a:buNone/>
            </a:pPr>
            <a:endParaRPr dirty="0">
              <a:solidFill>
                <a:schemeClr val="lt1"/>
              </a:solidFill>
            </a:endParaRPr>
          </a:p>
        </p:txBody>
      </p:sp>
    </p:spTree>
    <p:extLst>
      <p:ext uri="{BB962C8B-B14F-4D97-AF65-F5344CB8AC3E}">
        <p14:creationId xmlns:p14="http://schemas.microsoft.com/office/powerpoint/2010/main" val="744825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01219-D06E-1E13-D49E-FC3196B67B72}"/>
              </a:ext>
            </a:extLst>
          </p:cNvPr>
          <p:cNvSpPr>
            <a:spLocks noGrp="1"/>
          </p:cNvSpPr>
          <p:nvPr>
            <p:ph type="title"/>
          </p:nvPr>
        </p:nvSpPr>
        <p:spPr/>
        <p:txBody>
          <a:bodyPr>
            <a:normAutofit fontScale="90000"/>
          </a:bodyPr>
          <a:lstStyle/>
          <a:p>
            <a:r>
              <a:rPr lang="en-US" dirty="0"/>
              <a:t>What are some other values that are commensurable? Incommensurable?</a:t>
            </a:r>
          </a:p>
        </p:txBody>
      </p:sp>
      <p:sp>
        <p:nvSpPr>
          <p:cNvPr id="4" name="Slide Number Placeholder 3">
            <a:extLst>
              <a:ext uri="{FF2B5EF4-FFF2-40B4-BE49-F238E27FC236}">
                <a16:creationId xmlns:a16="http://schemas.microsoft.com/office/drawing/2014/main" id="{AB800AB4-8DBB-678B-A277-15E1DE94266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pic>
        <p:nvPicPr>
          <p:cNvPr id="9" name="Picture 8">
            <a:extLst>
              <a:ext uri="{FF2B5EF4-FFF2-40B4-BE49-F238E27FC236}">
                <a16:creationId xmlns:a16="http://schemas.microsoft.com/office/drawing/2014/main" id="{34A627FE-A8A4-F01F-BC83-58904A1F392C}"/>
              </a:ext>
            </a:extLst>
          </p:cNvPr>
          <p:cNvPicPr>
            <a:picLocks noChangeAspect="1"/>
          </p:cNvPicPr>
          <p:nvPr/>
        </p:nvPicPr>
        <p:blipFill>
          <a:blip r:embed="rId3"/>
          <a:stretch>
            <a:fillRect/>
          </a:stretch>
        </p:blipFill>
        <p:spPr>
          <a:xfrm>
            <a:off x="2120817" y="2163577"/>
            <a:ext cx="4902365" cy="3719885"/>
          </a:xfrm>
          <a:prstGeom prst="rect">
            <a:avLst/>
          </a:prstGeom>
        </p:spPr>
      </p:pic>
    </p:spTree>
    <p:extLst>
      <p:ext uri="{BB962C8B-B14F-4D97-AF65-F5344CB8AC3E}">
        <p14:creationId xmlns:p14="http://schemas.microsoft.com/office/powerpoint/2010/main" val="4192248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6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Upshot for Algorithms</a:t>
            </a:r>
            <a:endParaRPr dirty="0"/>
          </a:p>
        </p:txBody>
      </p:sp>
      <p:sp>
        <p:nvSpPr>
          <p:cNvPr id="682" name="Google Shape;682;p61"/>
          <p:cNvSpPr txBox="1">
            <a:spLocks noGrp="1"/>
          </p:cNvSpPr>
          <p:nvPr>
            <p:ph type="body" idx="1"/>
          </p:nvPr>
        </p:nvSpPr>
        <p:spPr>
          <a:xfrm>
            <a:off x="628650" y="1690690"/>
            <a:ext cx="7886700" cy="4802184"/>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800"/>
              <a:buNone/>
            </a:pPr>
            <a:r>
              <a:rPr lang="en-US" dirty="0"/>
              <a:t>Many algorithms work best on values that have a built-in standard of comparison, like numbers.</a:t>
            </a:r>
          </a:p>
          <a:p>
            <a:pPr marL="0" lvl="0" indent="0" algn="l" rtl="0">
              <a:lnSpc>
                <a:spcPct val="90000"/>
              </a:lnSpc>
              <a:spcBef>
                <a:spcPts val="0"/>
              </a:spcBef>
              <a:spcAft>
                <a:spcPts val="0"/>
              </a:spcAft>
              <a:buClr>
                <a:schemeClr val="dk1"/>
              </a:buClr>
              <a:buSzPts val="2800"/>
              <a:buNone/>
            </a:pPr>
            <a:endParaRPr dirty="0"/>
          </a:p>
          <a:p>
            <a:pPr marL="0" lvl="0" indent="0" algn="l" rtl="0">
              <a:lnSpc>
                <a:spcPct val="90000"/>
              </a:lnSpc>
              <a:spcBef>
                <a:spcPts val="1000"/>
              </a:spcBef>
              <a:spcAft>
                <a:spcPts val="0"/>
              </a:spcAft>
              <a:buClr>
                <a:schemeClr val="dk1"/>
              </a:buClr>
              <a:buSzPts val="2800"/>
              <a:buNone/>
            </a:pPr>
            <a:r>
              <a:rPr lang="en-US" dirty="0"/>
              <a:t>In real-world situations, some problems you might try to formalize and solve algorithmically will include incommensurable values with no obvious standard of comparison.</a:t>
            </a:r>
          </a:p>
          <a:p>
            <a:pPr marL="0" lvl="0" indent="0" algn="l" rtl="0">
              <a:lnSpc>
                <a:spcPct val="90000"/>
              </a:lnSpc>
              <a:spcBef>
                <a:spcPts val="1000"/>
              </a:spcBef>
              <a:spcAft>
                <a:spcPts val="0"/>
              </a:spcAft>
              <a:buClr>
                <a:schemeClr val="dk1"/>
              </a:buClr>
              <a:buSzPts val="2800"/>
              <a:buNone/>
            </a:pPr>
            <a:endParaRPr dirty="0"/>
          </a:p>
          <a:p>
            <a:pPr marL="0" lvl="0" indent="0" algn="l" rtl="0">
              <a:lnSpc>
                <a:spcPct val="90000"/>
              </a:lnSpc>
              <a:spcBef>
                <a:spcPts val="1000"/>
              </a:spcBef>
              <a:spcAft>
                <a:spcPts val="0"/>
              </a:spcAft>
              <a:buClr>
                <a:schemeClr val="dk1"/>
              </a:buClr>
              <a:buSzPts val="2800"/>
              <a:buNone/>
            </a:pPr>
            <a:r>
              <a:rPr lang="en-US" dirty="0"/>
              <a:t>There might not be a single “optimal” choice, and results will vary depending on how you choose to weigh different values. Technical considerations alone won’t determine the correct weight function.</a:t>
            </a:r>
            <a:endParaRPr dirty="0"/>
          </a:p>
        </p:txBody>
      </p:sp>
      <p:sp>
        <p:nvSpPr>
          <p:cNvPr id="684" name="Google Shape;684;p61"/>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D91E3C-055E-3909-BF76-A6C2077CBB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986988-EFCA-6B44-C564-38D3C262D031}"/>
              </a:ext>
            </a:extLst>
          </p:cNvPr>
          <p:cNvSpPr>
            <a:spLocks noGrp="1"/>
          </p:cNvSpPr>
          <p:nvPr>
            <p:ph type="title"/>
          </p:nvPr>
        </p:nvSpPr>
        <p:spPr/>
        <p:txBody>
          <a:bodyPr/>
          <a:lstStyle/>
          <a:p>
            <a:r>
              <a:rPr lang="en-US" dirty="0"/>
              <a:t>Back to the problem at hand…</a:t>
            </a:r>
          </a:p>
        </p:txBody>
      </p:sp>
      <p:sp>
        <p:nvSpPr>
          <p:cNvPr id="4" name="Slide Number Placeholder 3">
            <a:extLst>
              <a:ext uri="{FF2B5EF4-FFF2-40B4-BE49-F238E27FC236}">
                <a16:creationId xmlns:a16="http://schemas.microsoft.com/office/drawing/2014/main" id="{C6F2DDD1-D15C-ABD5-6300-8B63AF04539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26</a:t>
            </a:fld>
            <a:endParaRPr lang="en-US"/>
          </a:p>
        </p:txBody>
      </p:sp>
      <p:graphicFrame>
        <p:nvGraphicFramePr>
          <p:cNvPr id="6" name="Table 5">
            <a:extLst>
              <a:ext uri="{FF2B5EF4-FFF2-40B4-BE49-F238E27FC236}">
                <a16:creationId xmlns:a16="http://schemas.microsoft.com/office/drawing/2014/main" id="{446CE986-369A-5E80-AFD9-6C2317190AC0}"/>
              </a:ext>
            </a:extLst>
          </p:cNvPr>
          <p:cNvGraphicFramePr>
            <a:graphicFrameLocks noGrp="1"/>
          </p:cNvGraphicFramePr>
          <p:nvPr>
            <p:extLst>
              <p:ext uri="{D42A27DB-BD31-4B8C-83A1-F6EECF244321}">
                <p14:modId xmlns:p14="http://schemas.microsoft.com/office/powerpoint/2010/main" val="4025532379"/>
              </p:ext>
            </p:extLst>
          </p:nvPr>
        </p:nvGraphicFramePr>
        <p:xfrm>
          <a:off x="341671" y="3097161"/>
          <a:ext cx="7886700" cy="3849496"/>
        </p:xfrm>
        <a:graphic>
          <a:graphicData uri="http://schemas.openxmlformats.org/drawingml/2006/table">
            <a:tbl>
              <a:tblPr firstRow="1" bandRow="1">
                <a:tableStyleId>{720D46EC-EA9A-41D6-8947-1561CB71840C}</a:tableStyleId>
              </a:tblPr>
              <a:tblGrid>
                <a:gridCol w="2306653">
                  <a:extLst>
                    <a:ext uri="{9D8B030D-6E8A-4147-A177-3AD203B41FA5}">
                      <a16:colId xmlns:a16="http://schemas.microsoft.com/office/drawing/2014/main" val="388634326"/>
                    </a:ext>
                  </a:extLst>
                </a:gridCol>
                <a:gridCol w="2306653">
                  <a:extLst>
                    <a:ext uri="{9D8B030D-6E8A-4147-A177-3AD203B41FA5}">
                      <a16:colId xmlns:a16="http://schemas.microsoft.com/office/drawing/2014/main" val="2718288171"/>
                    </a:ext>
                  </a:extLst>
                </a:gridCol>
                <a:gridCol w="2306653">
                  <a:extLst>
                    <a:ext uri="{9D8B030D-6E8A-4147-A177-3AD203B41FA5}">
                      <a16:colId xmlns:a16="http://schemas.microsoft.com/office/drawing/2014/main" val="847603897"/>
                    </a:ext>
                  </a:extLst>
                </a:gridCol>
                <a:gridCol w="966741">
                  <a:extLst>
                    <a:ext uri="{9D8B030D-6E8A-4147-A177-3AD203B41FA5}">
                      <a16:colId xmlns:a16="http://schemas.microsoft.com/office/drawing/2014/main" val="4273065679"/>
                    </a:ext>
                  </a:extLst>
                </a:gridCol>
              </a:tblGrid>
              <a:tr h="749052">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(min)</a:t>
                      </a:r>
                    </a:p>
                  </a:txBody>
                  <a:tcPr/>
                </a:tc>
                <a:tc>
                  <a:txBody>
                    <a:bodyPr/>
                    <a:lstStyle/>
                    <a:p>
                      <a:r>
                        <a:rPr lang="en-US" sz="2400" b="1" dirty="0">
                          <a:latin typeface="Calibri" panose="020F0502020204030204" pitchFamily="34" charset="0"/>
                          <a:cs typeface="Calibri" panose="020F0502020204030204" pitchFamily="34" charset="0"/>
                        </a:rPr>
                        <a:t>Emissions reduction (</a:t>
                      </a:r>
                      <a:r>
                        <a:rPr lang="en-US" sz="2400" b="1" dirty="0" err="1">
                          <a:latin typeface="Calibri" panose="020F0502020204030204" pitchFamily="34" charset="0"/>
                          <a:cs typeface="Calibri" panose="020F0502020204030204" pitchFamily="34" charset="0"/>
                        </a:rPr>
                        <a:t>Mmt</a:t>
                      </a:r>
                      <a:r>
                        <a:rPr lang="en-US" sz="2400" b="1" dirty="0">
                          <a:latin typeface="Calibri" panose="020F0502020204030204" pitchFamily="34" charset="0"/>
                          <a:cs typeface="Calibri" panose="020F0502020204030204" pitchFamily="34" charset="0"/>
                        </a:rPr>
                        <a:t>)</a:t>
                      </a:r>
                    </a:p>
                  </a:txBody>
                  <a:tcPr/>
                </a:tc>
                <a:tc>
                  <a:txBody>
                    <a:bodyPr/>
                    <a:lstStyle/>
                    <a:p>
                      <a:r>
                        <a:rPr lang="en-US" sz="2400" b="1" dirty="0">
                          <a:latin typeface="Calibri" panose="020F0502020204030204" pitchFamily="34" charset="0"/>
                          <a:cs typeface="Calibri" panose="020F0502020204030204" pitchFamily="34" charset="0"/>
                        </a:rPr>
                        <a:t>f(t, e)</a:t>
                      </a:r>
                    </a:p>
                  </a:txBody>
                  <a:tcPr/>
                </a:tc>
                <a:extLst>
                  <a:ext uri="{0D108BD9-81ED-4DB2-BD59-A6C34878D82A}">
                    <a16:rowId xmlns:a16="http://schemas.microsoft.com/office/drawing/2014/main" val="1246052345"/>
                  </a:ext>
                </a:extLst>
              </a:tr>
              <a:tr h="600445">
                <a:tc>
                  <a:txBody>
                    <a:bodyPr/>
                    <a:lstStyle/>
                    <a:p>
                      <a:r>
                        <a:rPr lang="en-US" sz="2400" dirty="0">
                          <a:latin typeface="Calibri" panose="020F0502020204030204" pitchFamily="34" charset="0"/>
                          <a:cs typeface="Calibri" panose="020F0502020204030204" pitchFamily="34" charset="0"/>
                        </a:rPr>
                        <a:t>Coastal</a:t>
                      </a:r>
                    </a:p>
                  </a:txBody>
                  <a:tcPr/>
                </a:tc>
                <a:tc>
                  <a:txBody>
                    <a:bodyPr/>
                    <a:lstStyle/>
                    <a:p>
                      <a:r>
                        <a:rPr lang="en-US" sz="2400" dirty="0">
                          <a:latin typeface="Calibri" panose="020F0502020204030204" pitchFamily="34" charset="0"/>
                          <a:cs typeface="Calibri" panose="020F0502020204030204" pitchFamily="34" charset="0"/>
                        </a:rPr>
                        <a:t>180</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endParaRPr lang="en-US" sz="24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566321374"/>
                  </a:ext>
                </a:extLst>
              </a:tr>
              <a:tr h="600445">
                <a:tc>
                  <a:txBody>
                    <a:bodyPr/>
                    <a:lstStyle/>
                    <a:p>
                      <a:r>
                        <a:rPr lang="en-US" sz="2400" dirty="0">
                          <a:latin typeface="Calibri" panose="020F0502020204030204" pitchFamily="34" charset="0"/>
                          <a:cs typeface="Calibri" panose="020F0502020204030204" pitchFamily="34" charset="0"/>
                        </a:rPr>
                        <a:t>I-5 Express</a:t>
                      </a:r>
                    </a:p>
                  </a:txBody>
                  <a:tcPr/>
                </a:tc>
                <a:tc>
                  <a:txBody>
                    <a:bodyPr/>
                    <a:lstStyle/>
                    <a:p>
                      <a:r>
                        <a:rPr lang="en-US" sz="2400" dirty="0">
                          <a:latin typeface="Calibri" panose="020F0502020204030204" pitchFamily="34" charset="0"/>
                          <a:cs typeface="Calibri" panose="020F0502020204030204" pitchFamily="34" charset="0"/>
                        </a:rPr>
                        <a:t>135</a:t>
                      </a:r>
                    </a:p>
                  </a:txBody>
                  <a:tcPr/>
                </a:tc>
                <a:tc>
                  <a:txBody>
                    <a:bodyPr/>
                    <a:lstStyle/>
                    <a:p>
                      <a:r>
                        <a:rPr lang="en-US" sz="2400" dirty="0">
                          <a:latin typeface="Calibri" panose="020F0502020204030204" pitchFamily="34" charset="0"/>
                          <a:cs typeface="Calibri" panose="020F0502020204030204" pitchFamily="34" charset="0"/>
                        </a:rPr>
                        <a:t>1.5</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4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014746199"/>
                  </a:ext>
                </a:extLst>
              </a:tr>
              <a:tr h="624756">
                <a:tc>
                  <a:txBody>
                    <a:bodyPr/>
                    <a:lstStyle/>
                    <a:p>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160</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4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73052224"/>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extLst>
                  <a:ext uri="{0D108BD9-81ED-4DB2-BD59-A6C34878D82A}">
                    <a16:rowId xmlns:a16="http://schemas.microsoft.com/office/drawing/2014/main" val="1605404680"/>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extLst>
                  <a:ext uri="{0D108BD9-81ED-4DB2-BD59-A6C34878D82A}">
                    <a16:rowId xmlns:a16="http://schemas.microsoft.com/office/drawing/2014/main" val="2304492726"/>
                  </a:ext>
                </a:extLst>
              </a:tr>
            </a:tbl>
          </a:graphicData>
        </a:graphic>
      </p:graphicFrame>
    </p:spTree>
    <p:extLst>
      <p:ext uri="{BB962C8B-B14F-4D97-AF65-F5344CB8AC3E}">
        <p14:creationId xmlns:p14="http://schemas.microsoft.com/office/powerpoint/2010/main" val="28836879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C655EF-7C1D-A25D-7E00-9AEDF2F854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37E5C2-253C-68AA-47C1-AD10D14B5FD6}"/>
              </a:ext>
            </a:extLst>
          </p:cNvPr>
          <p:cNvSpPr>
            <a:spLocks noGrp="1"/>
          </p:cNvSpPr>
          <p:nvPr>
            <p:ph type="title"/>
          </p:nvPr>
        </p:nvSpPr>
        <p:spPr/>
        <p:txBody>
          <a:bodyPr/>
          <a:lstStyle/>
          <a:p>
            <a:r>
              <a:rPr lang="en-US" dirty="0"/>
              <a:t>A silly example</a:t>
            </a:r>
          </a:p>
        </p:txBody>
      </p:sp>
      <p:sp>
        <p:nvSpPr>
          <p:cNvPr id="3" name="Text Placeholder 2">
            <a:extLst>
              <a:ext uri="{FF2B5EF4-FFF2-40B4-BE49-F238E27FC236}">
                <a16:creationId xmlns:a16="http://schemas.microsoft.com/office/drawing/2014/main" id="{1E3CF4BD-430C-5937-0715-19974ABA7F29}"/>
              </a:ext>
            </a:extLst>
          </p:cNvPr>
          <p:cNvSpPr>
            <a:spLocks noGrp="1"/>
          </p:cNvSpPr>
          <p:nvPr>
            <p:ph type="body" idx="1"/>
          </p:nvPr>
        </p:nvSpPr>
        <p:spPr>
          <a:xfrm>
            <a:off x="628649" y="1479038"/>
            <a:ext cx="8173679" cy="1603375"/>
          </a:xfrm>
        </p:spPr>
        <p:txBody>
          <a:bodyPr>
            <a:normAutofit lnSpcReduction="10000"/>
          </a:bodyPr>
          <a:lstStyle/>
          <a:p>
            <a:pPr marL="114300" indent="0">
              <a:buNone/>
            </a:pPr>
            <a:r>
              <a:rPr lang="en-US" dirty="0"/>
              <a:t>Let </a:t>
            </a:r>
            <a:r>
              <a:rPr lang="en-US" b="1" dirty="0"/>
              <a:t>f(t, e) </a:t>
            </a:r>
            <a:r>
              <a:rPr lang="en-US" dirty="0"/>
              <a:t>= t – e</a:t>
            </a:r>
          </a:p>
          <a:p>
            <a:pPr marL="114300" indent="0">
              <a:buNone/>
            </a:pPr>
            <a:r>
              <a:rPr lang="en-US" dirty="0"/>
              <a:t>(Why minus?)</a:t>
            </a:r>
          </a:p>
          <a:p>
            <a:pPr marL="114300" indent="0">
              <a:buNone/>
            </a:pPr>
            <a:r>
              <a:rPr lang="en-US" dirty="0"/>
              <a:t>(Why do I call this example silly?)</a:t>
            </a:r>
          </a:p>
        </p:txBody>
      </p:sp>
      <p:sp>
        <p:nvSpPr>
          <p:cNvPr id="4" name="Slide Number Placeholder 3">
            <a:extLst>
              <a:ext uri="{FF2B5EF4-FFF2-40B4-BE49-F238E27FC236}">
                <a16:creationId xmlns:a16="http://schemas.microsoft.com/office/drawing/2014/main" id="{319E5FBC-2525-09F0-634C-04108B9C34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27</a:t>
            </a:fld>
            <a:endParaRPr lang="en-US"/>
          </a:p>
        </p:txBody>
      </p:sp>
      <p:graphicFrame>
        <p:nvGraphicFramePr>
          <p:cNvPr id="6" name="Table 5">
            <a:extLst>
              <a:ext uri="{FF2B5EF4-FFF2-40B4-BE49-F238E27FC236}">
                <a16:creationId xmlns:a16="http://schemas.microsoft.com/office/drawing/2014/main" id="{BB178C40-E965-1C23-7C29-E8A4D07A2994}"/>
              </a:ext>
            </a:extLst>
          </p:cNvPr>
          <p:cNvGraphicFramePr>
            <a:graphicFrameLocks noGrp="1"/>
          </p:cNvGraphicFramePr>
          <p:nvPr/>
        </p:nvGraphicFramePr>
        <p:xfrm>
          <a:off x="341671" y="3097161"/>
          <a:ext cx="7886700" cy="3849496"/>
        </p:xfrm>
        <a:graphic>
          <a:graphicData uri="http://schemas.openxmlformats.org/drawingml/2006/table">
            <a:tbl>
              <a:tblPr firstRow="1" bandRow="1">
                <a:tableStyleId>{720D46EC-EA9A-41D6-8947-1561CB71840C}</a:tableStyleId>
              </a:tblPr>
              <a:tblGrid>
                <a:gridCol w="2306653">
                  <a:extLst>
                    <a:ext uri="{9D8B030D-6E8A-4147-A177-3AD203B41FA5}">
                      <a16:colId xmlns:a16="http://schemas.microsoft.com/office/drawing/2014/main" val="388634326"/>
                    </a:ext>
                  </a:extLst>
                </a:gridCol>
                <a:gridCol w="2306653">
                  <a:extLst>
                    <a:ext uri="{9D8B030D-6E8A-4147-A177-3AD203B41FA5}">
                      <a16:colId xmlns:a16="http://schemas.microsoft.com/office/drawing/2014/main" val="2718288171"/>
                    </a:ext>
                  </a:extLst>
                </a:gridCol>
                <a:gridCol w="2306653">
                  <a:extLst>
                    <a:ext uri="{9D8B030D-6E8A-4147-A177-3AD203B41FA5}">
                      <a16:colId xmlns:a16="http://schemas.microsoft.com/office/drawing/2014/main" val="847603897"/>
                    </a:ext>
                  </a:extLst>
                </a:gridCol>
                <a:gridCol w="966741">
                  <a:extLst>
                    <a:ext uri="{9D8B030D-6E8A-4147-A177-3AD203B41FA5}">
                      <a16:colId xmlns:a16="http://schemas.microsoft.com/office/drawing/2014/main" val="4273065679"/>
                    </a:ext>
                  </a:extLst>
                </a:gridCol>
              </a:tblGrid>
              <a:tr h="749052">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(min)</a:t>
                      </a:r>
                    </a:p>
                  </a:txBody>
                  <a:tcPr/>
                </a:tc>
                <a:tc>
                  <a:txBody>
                    <a:bodyPr/>
                    <a:lstStyle/>
                    <a:p>
                      <a:r>
                        <a:rPr lang="en-US" sz="2400" b="1" dirty="0">
                          <a:latin typeface="Calibri" panose="020F0502020204030204" pitchFamily="34" charset="0"/>
                          <a:cs typeface="Calibri" panose="020F0502020204030204" pitchFamily="34" charset="0"/>
                        </a:rPr>
                        <a:t>Emissions reduction (</a:t>
                      </a:r>
                      <a:r>
                        <a:rPr lang="en-US" sz="2400" b="1" dirty="0" err="1">
                          <a:latin typeface="Calibri" panose="020F0502020204030204" pitchFamily="34" charset="0"/>
                          <a:cs typeface="Calibri" panose="020F0502020204030204" pitchFamily="34" charset="0"/>
                        </a:rPr>
                        <a:t>Mmt</a:t>
                      </a:r>
                      <a:r>
                        <a:rPr lang="en-US" sz="2400" b="1" dirty="0">
                          <a:latin typeface="Calibri" panose="020F0502020204030204" pitchFamily="34" charset="0"/>
                          <a:cs typeface="Calibri" panose="020F0502020204030204" pitchFamily="34" charset="0"/>
                        </a:rPr>
                        <a:t>)</a:t>
                      </a:r>
                    </a:p>
                  </a:txBody>
                  <a:tcPr/>
                </a:tc>
                <a:tc>
                  <a:txBody>
                    <a:bodyPr/>
                    <a:lstStyle/>
                    <a:p>
                      <a:r>
                        <a:rPr lang="en-US" sz="2400" b="1" dirty="0">
                          <a:latin typeface="Calibri" panose="020F0502020204030204" pitchFamily="34" charset="0"/>
                          <a:cs typeface="Calibri" panose="020F0502020204030204" pitchFamily="34" charset="0"/>
                        </a:rPr>
                        <a:t>f(t, e)</a:t>
                      </a:r>
                    </a:p>
                  </a:txBody>
                  <a:tcPr/>
                </a:tc>
                <a:extLst>
                  <a:ext uri="{0D108BD9-81ED-4DB2-BD59-A6C34878D82A}">
                    <a16:rowId xmlns:a16="http://schemas.microsoft.com/office/drawing/2014/main" val="1246052345"/>
                  </a:ext>
                </a:extLst>
              </a:tr>
              <a:tr h="600445">
                <a:tc>
                  <a:txBody>
                    <a:bodyPr/>
                    <a:lstStyle/>
                    <a:p>
                      <a:r>
                        <a:rPr lang="en-US" sz="2400" dirty="0">
                          <a:latin typeface="Calibri" panose="020F0502020204030204" pitchFamily="34" charset="0"/>
                          <a:cs typeface="Calibri" panose="020F0502020204030204" pitchFamily="34" charset="0"/>
                        </a:rPr>
                        <a:t>Coastal</a:t>
                      </a:r>
                    </a:p>
                  </a:txBody>
                  <a:tcPr/>
                </a:tc>
                <a:tc>
                  <a:txBody>
                    <a:bodyPr/>
                    <a:lstStyle/>
                    <a:p>
                      <a:r>
                        <a:rPr lang="en-US" sz="2400" dirty="0">
                          <a:latin typeface="Calibri" panose="020F0502020204030204" pitchFamily="34" charset="0"/>
                          <a:cs typeface="Calibri" panose="020F0502020204030204" pitchFamily="34" charset="0"/>
                        </a:rPr>
                        <a:t>180</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r>
                        <a:rPr lang="en-US" sz="2400" dirty="0">
                          <a:latin typeface="Calibri" panose="020F0502020204030204" pitchFamily="34" charset="0"/>
                          <a:cs typeface="Calibri" panose="020F0502020204030204" pitchFamily="34" charset="0"/>
                        </a:rPr>
                        <a:t>178</a:t>
                      </a:r>
                    </a:p>
                  </a:txBody>
                  <a:tcPr/>
                </a:tc>
                <a:extLst>
                  <a:ext uri="{0D108BD9-81ED-4DB2-BD59-A6C34878D82A}">
                    <a16:rowId xmlns:a16="http://schemas.microsoft.com/office/drawing/2014/main" val="566321374"/>
                  </a:ext>
                </a:extLst>
              </a:tr>
              <a:tr h="600445">
                <a:tc>
                  <a:txBody>
                    <a:bodyPr/>
                    <a:lstStyle/>
                    <a:p>
                      <a:r>
                        <a:rPr lang="en-US" sz="2400" dirty="0">
                          <a:latin typeface="Calibri" panose="020F0502020204030204" pitchFamily="34" charset="0"/>
                          <a:cs typeface="Calibri" panose="020F0502020204030204" pitchFamily="34" charset="0"/>
                        </a:rPr>
                        <a:t>I-5 Express</a:t>
                      </a:r>
                    </a:p>
                  </a:txBody>
                  <a:tcPr/>
                </a:tc>
                <a:tc>
                  <a:txBody>
                    <a:bodyPr/>
                    <a:lstStyle/>
                    <a:p>
                      <a:r>
                        <a:rPr lang="en-US" sz="2400" dirty="0">
                          <a:latin typeface="Calibri" panose="020F0502020204030204" pitchFamily="34" charset="0"/>
                          <a:cs typeface="Calibri" panose="020F0502020204030204" pitchFamily="34" charset="0"/>
                        </a:rPr>
                        <a:t>135</a:t>
                      </a:r>
                    </a:p>
                  </a:txBody>
                  <a:tcPr/>
                </a:tc>
                <a:tc>
                  <a:txBody>
                    <a:bodyPr/>
                    <a:lstStyle/>
                    <a:p>
                      <a:r>
                        <a:rPr lang="en-US" sz="2400" dirty="0">
                          <a:latin typeface="Calibri" panose="020F0502020204030204" pitchFamily="34" charset="0"/>
                          <a:cs typeface="Calibri" panose="020F0502020204030204" pitchFamily="34" charset="0"/>
                        </a:rPr>
                        <a:t>1.5</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133.5</a:t>
                      </a:r>
                    </a:p>
                  </a:txBody>
                  <a:tcPr/>
                </a:tc>
                <a:extLst>
                  <a:ext uri="{0D108BD9-81ED-4DB2-BD59-A6C34878D82A}">
                    <a16:rowId xmlns:a16="http://schemas.microsoft.com/office/drawing/2014/main" val="3014746199"/>
                  </a:ext>
                </a:extLst>
              </a:tr>
              <a:tr h="624756">
                <a:tc>
                  <a:txBody>
                    <a:bodyPr/>
                    <a:lstStyle/>
                    <a:p>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160</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158</a:t>
                      </a:r>
                    </a:p>
                  </a:txBody>
                  <a:tcPr/>
                </a:tc>
                <a:extLst>
                  <a:ext uri="{0D108BD9-81ED-4DB2-BD59-A6C34878D82A}">
                    <a16:rowId xmlns:a16="http://schemas.microsoft.com/office/drawing/2014/main" val="273052224"/>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1605404680"/>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2304492726"/>
                  </a:ext>
                </a:extLst>
              </a:tr>
            </a:tbl>
          </a:graphicData>
        </a:graphic>
      </p:graphicFrame>
    </p:spTree>
    <p:extLst>
      <p:ext uri="{BB962C8B-B14F-4D97-AF65-F5344CB8AC3E}">
        <p14:creationId xmlns:p14="http://schemas.microsoft.com/office/powerpoint/2010/main" val="2273621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50368C-7A0D-32D8-2F28-AF75C7A7BF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E4CBC3-0254-DE96-2450-EF0C389233F2}"/>
              </a:ext>
            </a:extLst>
          </p:cNvPr>
          <p:cNvSpPr>
            <a:spLocks noGrp="1"/>
          </p:cNvSpPr>
          <p:nvPr>
            <p:ph type="title"/>
          </p:nvPr>
        </p:nvSpPr>
        <p:spPr/>
        <p:txBody>
          <a:bodyPr/>
          <a:lstStyle/>
          <a:p>
            <a:r>
              <a:rPr lang="en-US" dirty="0"/>
              <a:t>A silly example: sorted</a:t>
            </a:r>
          </a:p>
        </p:txBody>
      </p:sp>
      <p:sp>
        <p:nvSpPr>
          <p:cNvPr id="3" name="Text Placeholder 2">
            <a:extLst>
              <a:ext uri="{FF2B5EF4-FFF2-40B4-BE49-F238E27FC236}">
                <a16:creationId xmlns:a16="http://schemas.microsoft.com/office/drawing/2014/main" id="{DE95FE94-FAC7-76F4-1FEA-11ED9BF157BE}"/>
              </a:ext>
            </a:extLst>
          </p:cNvPr>
          <p:cNvSpPr>
            <a:spLocks noGrp="1"/>
          </p:cNvSpPr>
          <p:nvPr>
            <p:ph type="body" idx="1"/>
          </p:nvPr>
        </p:nvSpPr>
        <p:spPr>
          <a:xfrm>
            <a:off x="628649" y="1479038"/>
            <a:ext cx="8173679" cy="1603375"/>
          </a:xfrm>
        </p:spPr>
        <p:txBody>
          <a:bodyPr>
            <a:normAutofit/>
          </a:bodyPr>
          <a:lstStyle/>
          <a:p>
            <a:pPr marL="114300" indent="0">
              <a:buNone/>
            </a:pPr>
            <a:r>
              <a:rPr lang="en-US" dirty="0"/>
              <a:t>Let </a:t>
            </a:r>
            <a:r>
              <a:rPr lang="en-US" b="1" dirty="0"/>
              <a:t>f(t, e) </a:t>
            </a:r>
            <a:r>
              <a:rPr lang="en-US" dirty="0"/>
              <a:t>= t – e</a:t>
            </a:r>
          </a:p>
          <a:p>
            <a:r>
              <a:rPr lang="en-US" dirty="0"/>
              <a:t>Essentially, this function says that 1 minute of time per rider is worth 1 </a:t>
            </a:r>
            <a:r>
              <a:rPr lang="en-US" dirty="0" err="1"/>
              <a:t>Mmt</a:t>
            </a:r>
            <a:r>
              <a:rPr lang="en-US" dirty="0"/>
              <a:t> of emissions</a:t>
            </a:r>
          </a:p>
        </p:txBody>
      </p:sp>
      <p:sp>
        <p:nvSpPr>
          <p:cNvPr id="4" name="Slide Number Placeholder 3">
            <a:extLst>
              <a:ext uri="{FF2B5EF4-FFF2-40B4-BE49-F238E27FC236}">
                <a16:creationId xmlns:a16="http://schemas.microsoft.com/office/drawing/2014/main" id="{382697E5-14EC-A665-D96B-537BA9D71CA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28</a:t>
            </a:fld>
            <a:endParaRPr lang="en-US"/>
          </a:p>
        </p:txBody>
      </p:sp>
      <p:graphicFrame>
        <p:nvGraphicFramePr>
          <p:cNvPr id="6" name="Table 5">
            <a:extLst>
              <a:ext uri="{FF2B5EF4-FFF2-40B4-BE49-F238E27FC236}">
                <a16:creationId xmlns:a16="http://schemas.microsoft.com/office/drawing/2014/main" id="{DCCFD8CC-9A4B-FB22-675F-F85CD9450734}"/>
              </a:ext>
            </a:extLst>
          </p:cNvPr>
          <p:cNvGraphicFramePr>
            <a:graphicFrameLocks noGrp="1"/>
          </p:cNvGraphicFramePr>
          <p:nvPr>
            <p:extLst>
              <p:ext uri="{D42A27DB-BD31-4B8C-83A1-F6EECF244321}">
                <p14:modId xmlns:p14="http://schemas.microsoft.com/office/powerpoint/2010/main" val="3484456308"/>
              </p:ext>
            </p:extLst>
          </p:nvPr>
        </p:nvGraphicFramePr>
        <p:xfrm>
          <a:off x="341671" y="3097161"/>
          <a:ext cx="7886700" cy="3849496"/>
        </p:xfrm>
        <a:graphic>
          <a:graphicData uri="http://schemas.openxmlformats.org/drawingml/2006/table">
            <a:tbl>
              <a:tblPr firstRow="1" bandRow="1">
                <a:tableStyleId>{720D46EC-EA9A-41D6-8947-1561CB71840C}</a:tableStyleId>
              </a:tblPr>
              <a:tblGrid>
                <a:gridCol w="2306653">
                  <a:extLst>
                    <a:ext uri="{9D8B030D-6E8A-4147-A177-3AD203B41FA5}">
                      <a16:colId xmlns:a16="http://schemas.microsoft.com/office/drawing/2014/main" val="388634326"/>
                    </a:ext>
                  </a:extLst>
                </a:gridCol>
                <a:gridCol w="2306653">
                  <a:extLst>
                    <a:ext uri="{9D8B030D-6E8A-4147-A177-3AD203B41FA5}">
                      <a16:colId xmlns:a16="http://schemas.microsoft.com/office/drawing/2014/main" val="2718288171"/>
                    </a:ext>
                  </a:extLst>
                </a:gridCol>
                <a:gridCol w="2306653">
                  <a:extLst>
                    <a:ext uri="{9D8B030D-6E8A-4147-A177-3AD203B41FA5}">
                      <a16:colId xmlns:a16="http://schemas.microsoft.com/office/drawing/2014/main" val="847603897"/>
                    </a:ext>
                  </a:extLst>
                </a:gridCol>
                <a:gridCol w="966741">
                  <a:extLst>
                    <a:ext uri="{9D8B030D-6E8A-4147-A177-3AD203B41FA5}">
                      <a16:colId xmlns:a16="http://schemas.microsoft.com/office/drawing/2014/main" val="4273065679"/>
                    </a:ext>
                  </a:extLst>
                </a:gridCol>
              </a:tblGrid>
              <a:tr h="749052">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(min)</a:t>
                      </a:r>
                    </a:p>
                  </a:txBody>
                  <a:tcPr/>
                </a:tc>
                <a:tc>
                  <a:txBody>
                    <a:bodyPr/>
                    <a:lstStyle/>
                    <a:p>
                      <a:r>
                        <a:rPr lang="en-US" sz="2400" b="1" dirty="0">
                          <a:latin typeface="Calibri" panose="020F0502020204030204" pitchFamily="34" charset="0"/>
                          <a:cs typeface="Calibri" panose="020F0502020204030204" pitchFamily="34" charset="0"/>
                        </a:rPr>
                        <a:t>Emissions reduction (</a:t>
                      </a:r>
                      <a:r>
                        <a:rPr lang="en-US" sz="2400" b="1" dirty="0" err="1">
                          <a:latin typeface="Calibri" panose="020F0502020204030204" pitchFamily="34" charset="0"/>
                          <a:cs typeface="Calibri" panose="020F0502020204030204" pitchFamily="34" charset="0"/>
                        </a:rPr>
                        <a:t>Mmt</a:t>
                      </a:r>
                      <a:r>
                        <a:rPr lang="en-US" sz="2400" b="1" dirty="0">
                          <a:latin typeface="Calibri" panose="020F0502020204030204" pitchFamily="34" charset="0"/>
                          <a:cs typeface="Calibri" panose="020F0502020204030204" pitchFamily="34" charset="0"/>
                        </a:rPr>
                        <a:t>)</a:t>
                      </a:r>
                    </a:p>
                  </a:txBody>
                  <a:tcPr/>
                </a:tc>
                <a:tc>
                  <a:txBody>
                    <a:bodyPr/>
                    <a:lstStyle/>
                    <a:p>
                      <a:r>
                        <a:rPr lang="en-US" sz="2400" b="1" dirty="0">
                          <a:latin typeface="Calibri" panose="020F0502020204030204" pitchFamily="34" charset="0"/>
                          <a:cs typeface="Calibri" panose="020F0502020204030204" pitchFamily="34" charset="0"/>
                        </a:rPr>
                        <a:t>f(t, e)</a:t>
                      </a:r>
                    </a:p>
                  </a:txBody>
                  <a:tcPr/>
                </a:tc>
                <a:extLst>
                  <a:ext uri="{0D108BD9-81ED-4DB2-BD59-A6C34878D82A}">
                    <a16:rowId xmlns:a16="http://schemas.microsoft.com/office/drawing/2014/main" val="1246052345"/>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I-5 Express</a:t>
                      </a:r>
                    </a:p>
                  </a:txBody>
                  <a:tcPr/>
                </a:tc>
                <a:tc>
                  <a:txBody>
                    <a:bodyPr/>
                    <a:lstStyle/>
                    <a:p>
                      <a:r>
                        <a:rPr lang="en-US" sz="2400" dirty="0">
                          <a:latin typeface="Calibri" panose="020F0502020204030204" pitchFamily="34" charset="0"/>
                          <a:cs typeface="Calibri" panose="020F0502020204030204" pitchFamily="34" charset="0"/>
                        </a:rPr>
                        <a:t>135</a:t>
                      </a:r>
                    </a:p>
                  </a:txBody>
                  <a:tcPr/>
                </a:tc>
                <a:tc>
                  <a:txBody>
                    <a:bodyPr/>
                    <a:lstStyle/>
                    <a:p>
                      <a:r>
                        <a:rPr lang="en-US" sz="2400" dirty="0">
                          <a:latin typeface="Calibri" panose="020F0502020204030204" pitchFamily="34" charset="0"/>
                          <a:cs typeface="Calibri" panose="020F0502020204030204" pitchFamily="34" charset="0"/>
                        </a:rPr>
                        <a:t>1.5</a:t>
                      </a:r>
                    </a:p>
                  </a:txBody>
                  <a:tcPr/>
                </a:tc>
                <a:tc>
                  <a:txBody>
                    <a:bodyPr/>
                    <a:lstStyle/>
                    <a:p>
                      <a:r>
                        <a:rPr lang="en-US" sz="2400" dirty="0">
                          <a:latin typeface="Calibri" panose="020F0502020204030204" pitchFamily="34" charset="0"/>
                          <a:cs typeface="Calibri" panose="020F0502020204030204" pitchFamily="34" charset="0"/>
                        </a:rPr>
                        <a:t>133.5</a:t>
                      </a:r>
                    </a:p>
                  </a:txBody>
                  <a:tcPr/>
                </a:tc>
                <a:extLst>
                  <a:ext uri="{0D108BD9-81ED-4DB2-BD59-A6C34878D82A}">
                    <a16:rowId xmlns:a16="http://schemas.microsoft.com/office/drawing/2014/main" val="566321374"/>
                  </a:ext>
                </a:extLst>
              </a:tr>
              <a:tr h="600445">
                <a:tc>
                  <a:txBody>
                    <a:bodyPr/>
                    <a:lstStyle/>
                    <a:p>
                      <a:r>
                        <a:rPr lang="en-US" sz="2400" dirty="0">
                          <a:latin typeface="Calibri" panose="020F0502020204030204" pitchFamily="34" charset="0"/>
                          <a:cs typeface="Calibri" panose="020F0502020204030204" pitchFamily="34" charset="0"/>
                        </a:rPr>
                        <a:t>…</a:t>
                      </a:r>
                    </a:p>
                  </a:txBody>
                  <a:tcPr/>
                </a:tc>
                <a:tc>
                  <a:txBody>
                    <a:bodyPr/>
                    <a:lstStyle/>
                    <a:p>
                      <a:r>
                        <a:rPr lang="en-US" sz="2400" dirty="0">
                          <a:latin typeface="Calibri" panose="020F0502020204030204" pitchFamily="34" charset="0"/>
                          <a:cs typeface="Calibri" panose="020F0502020204030204" pitchFamily="34" charset="0"/>
                        </a:rPr>
                        <a:t>…</a:t>
                      </a:r>
                    </a:p>
                  </a:txBody>
                  <a:tcPr/>
                </a:tc>
                <a:tc>
                  <a:txBody>
                    <a:bodyPr/>
                    <a:lstStyle/>
                    <a:p>
                      <a:r>
                        <a:rPr lang="en-US" sz="2400" dirty="0">
                          <a:latin typeface="Calibri" panose="020F0502020204030204" pitchFamily="34" charset="0"/>
                          <a:cs typeface="Calibri" panose="020F0502020204030204" pitchFamily="34" charset="0"/>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a:t>
                      </a:r>
                    </a:p>
                  </a:txBody>
                  <a:tcPr/>
                </a:tc>
                <a:extLst>
                  <a:ext uri="{0D108BD9-81ED-4DB2-BD59-A6C34878D82A}">
                    <a16:rowId xmlns:a16="http://schemas.microsoft.com/office/drawing/2014/main" val="3014746199"/>
                  </a:ext>
                </a:extLst>
              </a:tr>
              <a:tr h="624756">
                <a:tc>
                  <a:txBody>
                    <a:bodyPr/>
                    <a:lstStyle/>
                    <a:p>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160</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158</a:t>
                      </a:r>
                    </a:p>
                  </a:txBody>
                  <a:tcPr/>
                </a:tc>
                <a:extLst>
                  <a:ext uri="{0D108BD9-81ED-4DB2-BD59-A6C34878D82A}">
                    <a16:rowId xmlns:a16="http://schemas.microsoft.com/office/drawing/2014/main" val="273052224"/>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1605404680"/>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2304492726"/>
                  </a:ext>
                </a:extLst>
              </a:tr>
            </a:tbl>
          </a:graphicData>
        </a:graphic>
      </p:graphicFrame>
    </p:spTree>
    <p:extLst>
      <p:ext uri="{BB962C8B-B14F-4D97-AF65-F5344CB8AC3E}">
        <p14:creationId xmlns:p14="http://schemas.microsoft.com/office/powerpoint/2010/main" val="3732658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71F73A-D147-3AF9-6C99-1FAB557C7F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A733F8-9DA4-0570-6C5E-DEF8EBC282B9}"/>
              </a:ext>
            </a:extLst>
          </p:cNvPr>
          <p:cNvSpPr>
            <a:spLocks noGrp="1"/>
          </p:cNvSpPr>
          <p:nvPr>
            <p:ph type="title"/>
          </p:nvPr>
        </p:nvSpPr>
        <p:spPr/>
        <p:txBody>
          <a:bodyPr/>
          <a:lstStyle/>
          <a:p>
            <a:r>
              <a:rPr lang="en-US" dirty="0"/>
              <a:t>What if we change the function? Or even just the units?</a:t>
            </a:r>
          </a:p>
        </p:txBody>
      </p:sp>
      <p:sp>
        <p:nvSpPr>
          <p:cNvPr id="3" name="Text Placeholder 2">
            <a:extLst>
              <a:ext uri="{FF2B5EF4-FFF2-40B4-BE49-F238E27FC236}">
                <a16:creationId xmlns:a16="http://schemas.microsoft.com/office/drawing/2014/main" id="{81387E9D-46B7-CEDD-CF7B-541CF86DB012}"/>
              </a:ext>
            </a:extLst>
          </p:cNvPr>
          <p:cNvSpPr>
            <a:spLocks noGrp="1"/>
          </p:cNvSpPr>
          <p:nvPr>
            <p:ph type="body" idx="1"/>
          </p:nvPr>
        </p:nvSpPr>
        <p:spPr>
          <a:xfrm>
            <a:off x="628649" y="1479038"/>
            <a:ext cx="8173679" cy="1603375"/>
          </a:xfrm>
        </p:spPr>
        <p:txBody>
          <a:bodyPr>
            <a:normAutofit lnSpcReduction="10000"/>
          </a:bodyPr>
          <a:lstStyle/>
          <a:p>
            <a:pPr marL="114300" indent="0">
              <a:buNone/>
            </a:pPr>
            <a:r>
              <a:rPr lang="en-US" dirty="0"/>
              <a:t>Let </a:t>
            </a:r>
            <a:r>
              <a:rPr lang="en-US" b="1" dirty="0"/>
              <a:t>f(t, e) </a:t>
            </a:r>
            <a:r>
              <a:rPr lang="en-US" dirty="0"/>
              <a:t>= t – e, but where t is measured in </a:t>
            </a:r>
            <a:r>
              <a:rPr lang="en-US" b="1" dirty="0"/>
              <a:t>hours</a:t>
            </a:r>
          </a:p>
          <a:p>
            <a:r>
              <a:rPr lang="en-US" dirty="0"/>
              <a:t>Without the unit change, </a:t>
            </a:r>
            <a:r>
              <a:rPr lang="en-US" b="1" dirty="0"/>
              <a:t>f(t, e)</a:t>
            </a:r>
            <a:r>
              <a:rPr lang="en-US" dirty="0"/>
              <a:t> = t/60 – e</a:t>
            </a:r>
          </a:p>
          <a:p>
            <a:r>
              <a:rPr lang="en-US" dirty="0"/>
              <a:t>1 </a:t>
            </a:r>
            <a:r>
              <a:rPr lang="en-US" i="1" dirty="0"/>
              <a:t>hour</a:t>
            </a:r>
            <a:r>
              <a:rPr lang="en-US" dirty="0"/>
              <a:t> per rider is worth 1 </a:t>
            </a:r>
            <a:r>
              <a:rPr lang="en-US" dirty="0" err="1"/>
              <a:t>Mmt</a:t>
            </a:r>
            <a:r>
              <a:rPr lang="en-US" dirty="0"/>
              <a:t> of emissions</a:t>
            </a:r>
          </a:p>
        </p:txBody>
      </p:sp>
      <p:sp>
        <p:nvSpPr>
          <p:cNvPr id="4" name="Slide Number Placeholder 3">
            <a:extLst>
              <a:ext uri="{FF2B5EF4-FFF2-40B4-BE49-F238E27FC236}">
                <a16:creationId xmlns:a16="http://schemas.microsoft.com/office/drawing/2014/main" id="{6495ED70-D39B-95D2-796B-BB6B9F51E7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29</a:t>
            </a:fld>
            <a:endParaRPr lang="en-US"/>
          </a:p>
        </p:txBody>
      </p:sp>
      <p:graphicFrame>
        <p:nvGraphicFramePr>
          <p:cNvPr id="6" name="Table 5">
            <a:extLst>
              <a:ext uri="{FF2B5EF4-FFF2-40B4-BE49-F238E27FC236}">
                <a16:creationId xmlns:a16="http://schemas.microsoft.com/office/drawing/2014/main" id="{79AEF91B-D021-E7C3-9B3E-2053ECA2D758}"/>
              </a:ext>
            </a:extLst>
          </p:cNvPr>
          <p:cNvGraphicFramePr>
            <a:graphicFrameLocks noGrp="1"/>
          </p:cNvGraphicFramePr>
          <p:nvPr>
            <p:extLst>
              <p:ext uri="{D42A27DB-BD31-4B8C-83A1-F6EECF244321}">
                <p14:modId xmlns:p14="http://schemas.microsoft.com/office/powerpoint/2010/main" val="3433665720"/>
              </p:ext>
            </p:extLst>
          </p:nvPr>
        </p:nvGraphicFramePr>
        <p:xfrm>
          <a:off x="341671" y="3097161"/>
          <a:ext cx="7886700" cy="3849496"/>
        </p:xfrm>
        <a:graphic>
          <a:graphicData uri="http://schemas.openxmlformats.org/drawingml/2006/table">
            <a:tbl>
              <a:tblPr firstRow="1" bandRow="1">
                <a:tableStyleId>{720D46EC-EA9A-41D6-8947-1561CB71840C}</a:tableStyleId>
              </a:tblPr>
              <a:tblGrid>
                <a:gridCol w="2306653">
                  <a:extLst>
                    <a:ext uri="{9D8B030D-6E8A-4147-A177-3AD203B41FA5}">
                      <a16:colId xmlns:a16="http://schemas.microsoft.com/office/drawing/2014/main" val="388634326"/>
                    </a:ext>
                  </a:extLst>
                </a:gridCol>
                <a:gridCol w="2306653">
                  <a:extLst>
                    <a:ext uri="{9D8B030D-6E8A-4147-A177-3AD203B41FA5}">
                      <a16:colId xmlns:a16="http://schemas.microsoft.com/office/drawing/2014/main" val="2718288171"/>
                    </a:ext>
                  </a:extLst>
                </a:gridCol>
                <a:gridCol w="2306653">
                  <a:extLst>
                    <a:ext uri="{9D8B030D-6E8A-4147-A177-3AD203B41FA5}">
                      <a16:colId xmlns:a16="http://schemas.microsoft.com/office/drawing/2014/main" val="847603897"/>
                    </a:ext>
                  </a:extLst>
                </a:gridCol>
                <a:gridCol w="966741">
                  <a:extLst>
                    <a:ext uri="{9D8B030D-6E8A-4147-A177-3AD203B41FA5}">
                      <a16:colId xmlns:a16="http://schemas.microsoft.com/office/drawing/2014/main" val="4273065679"/>
                    </a:ext>
                  </a:extLst>
                </a:gridCol>
              </a:tblGrid>
              <a:tr h="749052">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(hour)</a:t>
                      </a:r>
                    </a:p>
                  </a:txBody>
                  <a:tcPr/>
                </a:tc>
                <a:tc>
                  <a:txBody>
                    <a:bodyPr/>
                    <a:lstStyle/>
                    <a:p>
                      <a:r>
                        <a:rPr lang="en-US" sz="2400" b="1" dirty="0">
                          <a:latin typeface="Calibri" panose="020F0502020204030204" pitchFamily="34" charset="0"/>
                          <a:cs typeface="Calibri" panose="020F0502020204030204" pitchFamily="34" charset="0"/>
                        </a:rPr>
                        <a:t>Emissions reduction (</a:t>
                      </a:r>
                      <a:r>
                        <a:rPr lang="en-US" sz="2400" b="1" dirty="0" err="1">
                          <a:latin typeface="Calibri" panose="020F0502020204030204" pitchFamily="34" charset="0"/>
                          <a:cs typeface="Calibri" panose="020F0502020204030204" pitchFamily="34" charset="0"/>
                        </a:rPr>
                        <a:t>Mmt</a:t>
                      </a:r>
                      <a:r>
                        <a:rPr lang="en-US" sz="2400" b="1" dirty="0">
                          <a:latin typeface="Calibri" panose="020F0502020204030204" pitchFamily="34" charset="0"/>
                          <a:cs typeface="Calibri" panose="020F0502020204030204" pitchFamily="34" charset="0"/>
                        </a:rPr>
                        <a:t>)</a:t>
                      </a:r>
                    </a:p>
                  </a:txBody>
                  <a:tcPr/>
                </a:tc>
                <a:tc>
                  <a:txBody>
                    <a:bodyPr/>
                    <a:lstStyle/>
                    <a:p>
                      <a:r>
                        <a:rPr lang="en-US" sz="2400" b="1" dirty="0">
                          <a:latin typeface="Calibri" panose="020F0502020204030204" pitchFamily="34" charset="0"/>
                          <a:cs typeface="Calibri" panose="020F0502020204030204" pitchFamily="34" charset="0"/>
                        </a:rPr>
                        <a:t>f(t, e)</a:t>
                      </a:r>
                    </a:p>
                  </a:txBody>
                  <a:tcPr/>
                </a:tc>
                <a:extLst>
                  <a:ext uri="{0D108BD9-81ED-4DB2-BD59-A6C34878D82A}">
                    <a16:rowId xmlns:a16="http://schemas.microsoft.com/office/drawing/2014/main" val="1246052345"/>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Coastal</a:t>
                      </a:r>
                    </a:p>
                  </a:txBody>
                  <a:tcPr/>
                </a:tc>
                <a:tc>
                  <a:txBody>
                    <a:bodyPr/>
                    <a:lstStyle/>
                    <a:p>
                      <a:r>
                        <a:rPr lang="en-US" sz="2400" dirty="0">
                          <a:latin typeface="Calibri" panose="020F0502020204030204" pitchFamily="34" charset="0"/>
                          <a:cs typeface="Calibri" panose="020F0502020204030204" pitchFamily="34" charset="0"/>
                        </a:rPr>
                        <a:t>3</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r>
                        <a:rPr lang="en-US" sz="2400" dirty="0">
                          <a:latin typeface="Calibri" panose="020F0502020204030204" pitchFamily="34" charset="0"/>
                          <a:cs typeface="Calibri" panose="020F0502020204030204" pitchFamily="34" charset="0"/>
                        </a:rPr>
                        <a:t>1</a:t>
                      </a:r>
                    </a:p>
                  </a:txBody>
                  <a:tcPr/>
                </a:tc>
                <a:extLst>
                  <a:ext uri="{0D108BD9-81ED-4DB2-BD59-A6C34878D82A}">
                    <a16:rowId xmlns:a16="http://schemas.microsoft.com/office/drawing/2014/main" val="566321374"/>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I-5 Express</a:t>
                      </a:r>
                    </a:p>
                  </a:txBody>
                  <a:tcPr/>
                </a:tc>
                <a:tc>
                  <a:txBody>
                    <a:bodyPr/>
                    <a:lstStyle/>
                    <a:p>
                      <a:r>
                        <a:rPr lang="en-US" sz="2400" dirty="0">
                          <a:latin typeface="Calibri" panose="020F0502020204030204" pitchFamily="34" charset="0"/>
                          <a:cs typeface="Calibri" panose="020F0502020204030204" pitchFamily="34" charset="0"/>
                        </a:rPr>
                        <a:t>2.25</a:t>
                      </a:r>
                    </a:p>
                  </a:txBody>
                  <a:tcPr/>
                </a:tc>
                <a:tc>
                  <a:txBody>
                    <a:bodyPr/>
                    <a:lstStyle/>
                    <a:p>
                      <a:r>
                        <a:rPr lang="en-US" sz="2400" dirty="0">
                          <a:latin typeface="Calibri" panose="020F0502020204030204" pitchFamily="34" charset="0"/>
                          <a:cs typeface="Calibri" panose="020F0502020204030204" pitchFamily="34" charset="0"/>
                        </a:rPr>
                        <a:t>1.5</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.75</a:t>
                      </a:r>
                    </a:p>
                  </a:txBody>
                  <a:tcPr/>
                </a:tc>
                <a:extLst>
                  <a:ext uri="{0D108BD9-81ED-4DB2-BD59-A6C34878D82A}">
                    <a16:rowId xmlns:a16="http://schemas.microsoft.com/office/drawing/2014/main" val="3014746199"/>
                  </a:ext>
                </a:extLst>
              </a:tr>
              <a:tr h="624756">
                <a:tc>
                  <a:txBody>
                    <a:bodyPr/>
                    <a:lstStyle/>
                    <a:p>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2.66</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.66</a:t>
                      </a:r>
                    </a:p>
                  </a:txBody>
                  <a:tcPr/>
                </a:tc>
                <a:extLst>
                  <a:ext uri="{0D108BD9-81ED-4DB2-BD59-A6C34878D82A}">
                    <a16:rowId xmlns:a16="http://schemas.microsoft.com/office/drawing/2014/main" val="273052224"/>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1605404680"/>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2304492726"/>
                  </a:ext>
                </a:extLst>
              </a:tr>
            </a:tbl>
          </a:graphicData>
        </a:graphic>
      </p:graphicFrame>
    </p:spTree>
    <p:extLst>
      <p:ext uri="{BB962C8B-B14F-4D97-AF65-F5344CB8AC3E}">
        <p14:creationId xmlns:p14="http://schemas.microsoft.com/office/powerpoint/2010/main" val="4077729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D69AE-44C7-61FD-0A1C-D8184C43AD56}"/>
              </a:ext>
            </a:extLst>
          </p:cNvPr>
          <p:cNvSpPr>
            <a:spLocks noGrp="1"/>
          </p:cNvSpPr>
          <p:nvPr>
            <p:ph type="title"/>
          </p:nvPr>
        </p:nvSpPr>
        <p:spPr/>
        <p:txBody>
          <a:bodyPr/>
          <a:lstStyle/>
          <a:p>
            <a:r>
              <a:rPr lang="en-US" dirty="0"/>
              <a:t>But there are so many different routes we could take!</a:t>
            </a:r>
          </a:p>
        </p:txBody>
      </p:sp>
      <p:sp>
        <p:nvSpPr>
          <p:cNvPr id="4" name="Slide Number Placeholder 3">
            <a:extLst>
              <a:ext uri="{FF2B5EF4-FFF2-40B4-BE49-F238E27FC236}">
                <a16:creationId xmlns:a16="http://schemas.microsoft.com/office/drawing/2014/main" id="{375BAEB2-75C9-4806-E7EE-4C4777B10D1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pic>
        <p:nvPicPr>
          <p:cNvPr id="6" name="Picture 5">
            <a:extLst>
              <a:ext uri="{FF2B5EF4-FFF2-40B4-BE49-F238E27FC236}">
                <a16:creationId xmlns:a16="http://schemas.microsoft.com/office/drawing/2014/main" id="{5B933895-B2F1-DDC0-4FFE-1A4F5F662C27}"/>
              </a:ext>
            </a:extLst>
          </p:cNvPr>
          <p:cNvPicPr>
            <a:picLocks noChangeAspect="1"/>
          </p:cNvPicPr>
          <p:nvPr/>
        </p:nvPicPr>
        <p:blipFill>
          <a:blip r:embed="rId3"/>
          <a:stretch>
            <a:fillRect/>
          </a:stretch>
        </p:blipFill>
        <p:spPr>
          <a:xfrm>
            <a:off x="628650" y="2095417"/>
            <a:ext cx="1992828" cy="2667165"/>
          </a:xfrm>
          <a:prstGeom prst="rect">
            <a:avLst/>
          </a:prstGeom>
        </p:spPr>
      </p:pic>
      <p:pic>
        <p:nvPicPr>
          <p:cNvPr id="8" name="Picture 7">
            <a:extLst>
              <a:ext uri="{FF2B5EF4-FFF2-40B4-BE49-F238E27FC236}">
                <a16:creationId xmlns:a16="http://schemas.microsoft.com/office/drawing/2014/main" id="{EECED3C1-8CAC-9380-B01E-C455E4CEFD00}"/>
              </a:ext>
            </a:extLst>
          </p:cNvPr>
          <p:cNvPicPr>
            <a:picLocks noChangeAspect="1"/>
          </p:cNvPicPr>
          <p:nvPr/>
        </p:nvPicPr>
        <p:blipFill rotWithShape="1">
          <a:blip r:embed="rId4"/>
          <a:srcRect b="2947"/>
          <a:stretch/>
        </p:blipFill>
        <p:spPr>
          <a:xfrm>
            <a:off x="3075710" y="3257715"/>
            <a:ext cx="2675647" cy="2918401"/>
          </a:xfrm>
          <a:prstGeom prst="rect">
            <a:avLst/>
          </a:prstGeom>
        </p:spPr>
      </p:pic>
      <p:pic>
        <p:nvPicPr>
          <p:cNvPr id="10" name="Picture 9">
            <a:extLst>
              <a:ext uri="{FF2B5EF4-FFF2-40B4-BE49-F238E27FC236}">
                <a16:creationId xmlns:a16="http://schemas.microsoft.com/office/drawing/2014/main" id="{93C9CD3E-42B3-82C7-AADB-F9B04E5CDDA6}"/>
              </a:ext>
            </a:extLst>
          </p:cNvPr>
          <p:cNvPicPr>
            <a:picLocks noChangeAspect="1"/>
          </p:cNvPicPr>
          <p:nvPr/>
        </p:nvPicPr>
        <p:blipFill>
          <a:blip r:embed="rId5"/>
          <a:stretch>
            <a:fillRect/>
          </a:stretch>
        </p:blipFill>
        <p:spPr>
          <a:xfrm>
            <a:off x="6068291" y="2038434"/>
            <a:ext cx="2952627" cy="2438563"/>
          </a:xfrm>
          <a:prstGeom prst="rect">
            <a:avLst/>
          </a:prstGeom>
        </p:spPr>
      </p:pic>
    </p:spTree>
    <p:extLst>
      <p:ext uri="{BB962C8B-B14F-4D97-AF65-F5344CB8AC3E}">
        <p14:creationId xmlns:p14="http://schemas.microsoft.com/office/powerpoint/2010/main" val="2200001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4C0D1-9A7B-5647-8A8A-0EDA01CEFA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2134D4-E733-0E46-790D-711A1DC4D31F}"/>
              </a:ext>
            </a:extLst>
          </p:cNvPr>
          <p:cNvSpPr>
            <a:spLocks noGrp="1"/>
          </p:cNvSpPr>
          <p:nvPr>
            <p:ph type="title"/>
          </p:nvPr>
        </p:nvSpPr>
        <p:spPr/>
        <p:txBody>
          <a:bodyPr/>
          <a:lstStyle/>
          <a:p>
            <a:r>
              <a:rPr lang="en-US" dirty="0"/>
              <a:t>What if we change the function? Or even just the units?</a:t>
            </a:r>
          </a:p>
        </p:txBody>
      </p:sp>
      <p:sp>
        <p:nvSpPr>
          <p:cNvPr id="3" name="Text Placeholder 2">
            <a:extLst>
              <a:ext uri="{FF2B5EF4-FFF2-40B4-BE49-F238E27FC236}">
                <a16:creationId xmlns:a16="http://schemas.microsoft.com/office/drawing/2014/main" id="{4FE765BD-BA66-BABB-84E0-63D22AF5FF1E}"/>
              </a:ext>
            </a:extLst>
          </p:cNvPr>
          <p:cNvSpPr>
            <a:spLocks noGrp="1"/>
          </p:cNvSpPr>
          <p:nvPr>
            <p:ph type="body" idx="1"/>
          </p:nvPr>
        </p:nvSpPr>
        <p:spPr>
          <a:xfrm>
            <a:off x="628649" y="1479038"/>
            <a:ext cx="8173679" cy="1603375"/>
          </a:xfrm>
        </p:spPr>
        <p:txBody>
          <a:bodyPr>
            <a:normAutofit lnSpcReduction="10000"/>
          </a:bodyPr>
          <a:lstStyle/>
          <a:p>
            <a:pPr marL="114300" indent="0">
              <a:buNone/>
            </a:pPr>
            <a:r>
              <a:rPr lang="en-US" dirty="0"/>
              <a:t>Let </a:t>
            </a:r>
            <a:r>
              <a:rPr lang="en-US" b="1" dirty="0"/>
              <a:t>f(t, e) </a:t>
            </a:r>
            <a:r>
              <a:rPr lang="en-US" dirty="0"/>
              <a:t>= t – e, but where t is measured in </a:t>
            </a:r>
            <a:r>
              <a:rPr lang="en-US" b="1" dirty="0"/>
              <a:t>hours</a:t>
            </a:r>
          </a:p>
          <a:p>
            <a:r>
              <a:rPr lang="en-US" dirty="0"/>
              <a:t>Without the unit change, </a:t>
            </a:r>
            <a:r>
              <a:rPr lang="en-US" b="1" dirty="0"/>
              <a:t>f(t, e)</a:t>
            </a:r>
            <a:r>
              <a:rPr lang="en-US" dirty="0"/>
              <a:t> = t/60 – e</a:t>
            </a:r>
          </a:p>
          <a:p>
            <a:r>
              <a:rPr lang="en-US" dirty="0"/>
              <a:t>1 </a:t>
            </a:r>
            <a:r>
              <a:rPr lang="en-US" i="1" dirty="0"/>
              <a:t>hour</a:t>
            </a:r>
            <a:r>
              <a:rPr lang="en-US" dirty="0"/>
              <a:t> per rider is worth 1 </a:t>
            </a:r>
            <a:r>
              <a:rPr lang="en-US" dirty="0" err="1"/>
              <a:t>Mmt</a:t>
            </a:r>
            <a:r>
              <a:rPr lang="en-US" dirty="0"/>
              <a:t> of emissions</a:t>
            </a:r>
          </a:p>
        </p:txBody>
      </p:sp>
      <p:sp>
        <p:nvSpPr>
          <p:cNvPr id="4" name="Slide Number Placeholder 3">
            <a:extLst>
              <a:ext uri="{FF2B5EF4-FFF2-40B4-BE49-F238E27FC236}">
                <a16:creationId xmlns:a16="http://schemas.microsoft.com/office/drawing/2014/main" id="{D21FEA9C-52B7-539D-C067-58B152FE404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30</a:t>
            </a:fld>
            <a:endParaRPr lang="en-US"/>
          </a:p>
        </p:txBody>
      </p:sp>
      <p:graphicFrame>
        <p:nvGraphicFramePr>
          <p:cNvPr id="6" name="Table 5">
            <a:extLst>
              <a:ext uri="{FF2B5EF4-FFF2-40B4-BE49-F238E27FC236}">
                <a16:creationId xmlns:a16="http://schemas.microsoft.com/office/drawing/2014/main" id="{F45C24FC-9EDB-C7CF-E601-C4B3B8FDE433}"/>
              </a:ext>
            </a:extLst>
          </p:cNvPr>
          <p:cNvGraphicFramePr>
            <a:graphicFrameLocks noGrp="1"/>
          </p:cNvGraphicFramePr>
          <p:nvPr>
            <p:extLst>
              <p:ext uri="{D42A27DB-BD31-4B8C-83A1-F6EECF244321}">
                <p14:modId xmlns:p14="http://schemas.microsoft.com/office/powerpoint/2010/main" val="1069846034"/>
              </p:ext>
            </p:extLst>
          </p:nvPr>
        </p:nvGraphicFramePr>
        <p:xfrm>
          <a:off x="341671" y="3097161"/>
          <a:ext cx="7886700" cy="3849496"/>
        </p:xfrm>
        <a:graphic>
          <a:graphicData uri="http://schemas.openxmlformats.org/drawingml/2006/table">
            <a:tbl>
              <a:tblPr firstRow="1" bandRow="1">
                <a:tableStyleId>{720D46EC-EA9A-41D6-8947-1561CB71840C}</a:tableStyleId>
              </a:tblPr>
              <a:tblGrid>
                <a:gridCol w="2306653">
                  <a:extLst>
                    <a:ext uri="{9D8B030D-6E8A-4147-A177-3AD203B41FA5}">
                      <a16:colId xmlns:a16="http://schemas.microsoft.com/office/drawing/2014/main" val="388634326"/>
                    </a:ext>
                  </a:extLst>
                </a:gridCol>
                <a:gridCol w="2306653">
                  <a:extLst>
                    <a:ext uri="{9D8B030D-6E8A-4147-A177-3AD203B41FA5}">
                      <a16:colId xmlns:a16="http://schemas.microsoft.com/office/drawing/2014/main" val="2718288171"/>
                    </a:ext>
                  </a:extLst>
                </a:gridCol>
                <a:gridCol w="2306653">
                  <a:extLst>
                    <a:ext uri="{9D8B030D-6E8A-4147-A177-3AD203B41FA5}">
                      <a16:colId xmlns:a16="http://schemas.microsoft.com/office/drawing/2014/main" val="847603897"/>
                    </a:ext>
                  </a:extLst>
                </a:gridCol>
                <a:gridCol w="966741">
                  <a:extLst>
                    <a:ext uri="{9D8B030D-6E8A-4147-A177-3AD203B41FA5}">
                      <a16:colId xmlns:a16="http://schemas.microsoft.com/office/drawing/2014/main" val="4273065679"/>
                    </a:ext>
                  </a:extLst>
                </a:gridCol>
              </a:tblGrid>
              <a:tr h="749052">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(hour)</a:t>
                      </a:r>
                    </a:p>
                  </a:txBody>
                  <a:tcPr/>
                </a:tc>
                <a:tc>
                  <a:txBody>
                    <a:bodyPr/>
                    <a:lstStyle/>
                    <a:p>
                      <a:r>
                        <a:rPr lang="en-US" sz="2400" b="1" dirty="0">
                          <a:latin typeface="Calibri" panose="020F0502020204030204" pitchFamily="34" charset="0"/>
                          <a:cs typeface="Calibri" panose="020F0502020204030204" pitchFamily="34" charset="0"/>
                        </a:rPr>
                        <a:t>Emissions reduction (</a:t>
                      </a:r>
                      <a:r>
                        <a:rPr lang="en-US" sz="2400" b="1" dirty="0" err="1">
                          <a:latin typeface="Calibri" panose="020F0502020204030204" pitchFamily="34" charset="0"/>
                          <a:cs typeface="Calibri" panose="020F0502020204030204" pitchFamily="34" charset="0"/>
                        </a:rPr>
                        <a:t>Mmt</a:t>
                      </a:r>
                      <a:r>
                        <a:rPr lang="en-US" sz="2400" b="1" dirty="0">
                          <a:latin typeface="Calibri" panose="020F0502020204030204" pitchFamily="34" charset="0"/>
                          <a:cs typeface="Calibri" panose="020F0502020204030204" pitchFamily="34" charset="0"/>
                        </a:rPr>
                        <a:t>)</a:t>
                      </a:r>
                    </a:p>
                  </a:txBody>
                  <a:tcPr/>
                </a:tc>
                <a:tc>
                  <a:txBody>
                    <a:bodyPr/>
                    <a:lstStyle/>
                    <a:p>
                      <a:r>
                        <a:rPr lang="en-US" sz="2400" b="1" dirty="0">
                          <a:latin typeface="Calibri" panose="020F0502020204030204" pitchFamily="34" charset="0"/>
                          <a:cs typeface="Calibri" panose="020F0502020204030204" pitchFamily="34" charset="0"/>
                        </a:rPr>
                        <a:t>f(t, e)</a:t>
                      </a:r>
                    </a:p>
                  </a:txBody>
                  <a:tcPr/>
                </a:tc>
                <a:extLst>
                  <a:ext uri="{0D108BD9-81ED-4DB2-BD59-A6C34878D82A}">
                    <a16:rowId xmlns:a16="http://schemas.microsoft.com/office/drawing/2014/main" val="1246052345"/>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2.66</a:t>
                      </a:r>
                    </a:p>
                  </a:txBody>
                  <a:tcPr/>
                </a:tc>
                <a:tc>
                  <a:txBody>
                    <a:bodyPr/>
                    <a:lstStyle/>
                    <a:p>
                      <a:r>
                        <a:rPr lang="en-US" sz="2400" dirty="0">
                          <a:latin typeface="Calibri" panose="020F0502020204030204" pitchFamily="34" charset="0"/>
                          <a:cs typeface="Calibri" panose="020F0502020204030204" pitchFamily="34" charset="0"/>
                        </a:rPr>
                        <a:t>2</a:t>
                      </a:r>
                    </a:p>
                  </a:txBody>
                  <a:tcPr/>
                </a:tc>
                <a:tc>
                  <a:txBody>
                    <a:bodyPr/>
                    <a:lstStyle/>
                    <a:p>
                      <a:r>
                        <a:rPr lang="en-US" sz="2400" dirty="0">
                          <a:latin typeface="Calibri" panose="020F0502020204030204" pitchFamily="34" charset="0"/>
                          <a:cs typeface="Calibri" panose="020F0502020204030204" pitchFamily="34" charset="0"/>
                        </a:rPr>
                        <a:t>.66</a:t>
                      </a:r>
                    </a:p>
                  </a:txBody>
                  <a:tcPr/>
                </a:tc>
                <a:extLst>
                  <a:ext uri="{0D108BD9-81ED-4DB2-BD59-A6C34878D82A}">
                    <a16:rowId xmlns:a16="http://schemas.microsoft.com/office/drawing/2014/main" val="566321374"/>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a:t>
                      </a:r>
                    </a:p>
                  </a:txBody>
                  <a:tcPr/>
                </a:tc>
                <a:tc>
                  <a:txBody>
                    <a:bodyPr/>
                    <a:lstStyle/>
                    <a:p>
                      <a:r>
                        <a:rPr lang="en-US" sz="2400" dirty="0">
                          <a:latin typeface="Calibri" panose="020F0502020204030204" pitchFamily="34" charset="0"/>
                          <a:cs typeface="Calibri" panose="020F0502020204030204" pitchFamily="34" charset="0"/>
                        </a:rPr>
                        <a:t>…</a:t>
                      </a:r>
                    </a:p>
                  </a:txBody>
                  <a:tcPr/>
                </a:tc>
                <a:tc>
                  <a:txBody>
                    <a:bodyPr/>
                    <a:lstStyle/>
                    <a:p>
                      <a:r>
                        <a:rPr lang="en-US" sz="2400" dirty="0">
                          <a:latin typeface="Calibri" panose="020F0502020204030204" pitchFamily="34" charset="0"/>
                          <a:cs typeface="Calibri" panose="020F0502020204030204" pitchFamily="34" charset="0"/>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a:t>
                      </a:r>
                    </a:p>
                  </a:txBody>
                  <a:tcPr/>
                </a:tc>
                <a:extLst>
                  <a:ext uri="{0D108BD9-81ED-4DB2-BD59-A6C34878D82A}">
                    <a16:rowId xmlns:a16="http://schemas.microsoft.com/office/drawing/2014/main" val="3014746199"/>
                  </a:ext>
                </a:extLst>
              </a:tr>
              <a:tr h="62475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I-5 Express</a:t>
                      </a:r>
                    </a:p>
                  </a:txBody>
                  <a:tcPr/>
                </a:tc>
                <a:tc>
                  <a:txBody>
                    <a:bodyPr/>
                    <a:lstStyle/>
                    <a:p>
                      <a:r>
                        <a:rPr lang="en-US" sz="2400" dirty="0">
                          <a:latin typeface="Calibri" panose="020F0502020204030204" pitchFamily="34" charset="0"/>
                          <a:cs typeface="Calibri" panose="020F0502020204030204" pitchFamily="34" charset="0"/>
                        </a:rPr>
                        <a:t>2.25</a:t>
                      </a:r>
                    </a:p>
                  </a:txBody>
                  <a:tcPr/>
                </a:tc>
                <a:tc>
                  <a:txBody>
                    <a:bodyPr/>
                    <a:lstStyle/>
                    <a:p>
                      <a:r>
                        <a:rPr lang="en-US" sz="2400" dirty="0">
                          <a:latin typeface="Calibri" panose="020F0502020204030204" pitchFamily="34" charset="0"/>
                          <a:cs typeface="Calibri" panose="020F0502020204030204" pitchFamily="34" charset="0"/>
                        </a:rPr>
                        <a:t>1.5</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.75</a:t>
                      </a:r>
                    </a:p>
                  </a:txBody>
                  <a:tcPr/>
                </a:tc>
                <a:extLst>
                  <a:ext uri="{0D108BD9-81ED-4DB2-BD59-A6C34878D82A}">
                    <a16:rowId xmlns:a16="http://schemas.microsoft.com/office/drawing/2014/main" val="273052224"/>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1605404680"/>
                  </a:ext>
                </a:extLst>
              </a:tr>
              <a:tr h="6004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2304492726"/>
                  </a:ext>
                </a:extLst>
              </a:tr>
            </a:tbl>
          </a:graphicData>
        </a:graphic>
      </p:graphicFrame>
    </p:spTree>
    <p:extLst>
      <p:ext uri="{BB962C8B-B14F-4D97-AF65-F5344CB8AC3E}">
        <p14:creationId xmlns:p14="http://schemas.microsoft.com/office/powerpoint/2010/main" val="3432021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2C630-CE91-5329-D49F-C1EDD793C782}"/>
              </a:ext>
            </a:extLst>
          </p:cNvPr>
          <p:cNvSpPr>
            <a:spLocks noGrp="1"/>
          </p:cNvSpPr>
          <p:nvPr>
            <p:ph type="title"/>
          </p:nvPr>
        </p:nvSpPr>
        <p:spPr>
          <a:xfrm>
            <a:off x="628650" y="365126"/>
            <a:ext cx="7992836" cy="1325563"/>
          </a:xfrm>
        </p:spPr>
        <p:txBody>
          <a:bodyPr>
            <a:normAutofit fontScale="90000"/>
          </a:bodyPr>
          <a:lstStyle/>
          <a:p>
            <a:r>
              <a:rPr lang="en-US" dirty="0"/>
              <a:t>What about values that can’t even be reduced to a number </a:t>
            </a:r>
            <a:r>
              <a:rPr lang="en-US" i="1" dirty="0"/>
              <a:t>on their own</a:t>
            </a:r>
            <a:r>
              <a:rPr lang="en-US" dirty="0"/>
              <a:t>?</a:t>
            </a:r>
          </a:p>
        </p:txBody>
      </p:sp>
      <p:sp>
        <p:nvSpPr>
          <p:cNvPr id="3" name="Text Placeholder 2">
            <a:extLst>
              <a:ext uri="{FF2B5EF4-FFF2-40B4-BE49-F238E27FC236}">
                <a16:creationId xmlns:a16="http://schemas.microsoft.com/office/drawing/2014/main" id="{1314889B-88AA-0909-ED38-0B0744A6D08B}"/>
              </a:ext>
            </a:extLst>
          </p:cNvPr>
          <p:cNvSpPr>
            <a:spLocks noGrp="1"/>
          </p:cNvSpPr>
          <p:nvPr>
            <p:ph type="body" idx="1"/>
          </p:nvPr>
        </p:nvSpPr>
        <p:spPr/>
        <p:txBody>
          <a:bodyPr>
            <a:normAutofit lnSpcReduction="10000"/>
          </a:bodyPr>
          <a:lstStyle/>
          <a:p>
            <a:pPr marL="114300" indent="0">
              <a:buNone/>
            </a:pPr>
            <a:r>
              <a:rPr lang="en-US" dirty="0"/>
              <a:t>The Amah </a:t>
            </a:r>
            <a:r>
              <a:rPr lang="en-US" dirty="0" err="1"/>
              <a:t>Mutsun</a:t>
            </a:r>
            <a:r>
              <a:rPr lang="en-US" dirty="0"/>
              <a:t> Tribal Band of Costanoan/Ohlone Indians filed a comment on California’s high-speed rail proposal arguing that the proposed route would “significantly impact areas of profound cultural, spiritual, ceremonial, and historical significance to the Tribe,” which would “contribute to the historic trauma the Amah </a:t>
            </a:r>
            <a:r>
              <a:rPr lang="en-US" dirty="0" err="1"/>
              <a:t>Mutsun</a:t>
            </a:r>
            <a:r>
              <a:rPr lang="en-US" dirty="0"/>
              <a:t> have suffered as a result of three consecutive periods of brutal colonization.”</a:t>
            </a:r>
          </a:p>
          <a:p>
            <a:pPr marL="114300" indent="0">
              <a:buNone/>
            </a:pPr>
            <a:endParaRPr lang="en-US" dirty="0"/>
          </a:p>
          <a:p>
            <a:pPr marL="114300" indent="0">
              <a:buNone/>
            </a:pPr>
            <a:r>
              <a:rPr lang="en-US" dirty="0"/>
              <a:t>This is obviously an important consideration. But how could we factor it into our ranking algorithm?</a:t>
            </a:r>
          </a:p>
          <a:p>
            <a:pPr marL="114300" indent="0">
              <a:buNone/>
            </a:pPr>
            <a:endParaRPr lang="en-US" dirty="0"/>
          </a:p>
          <a:p>
            <a:pPr marL="114300" indent="0">
              <a:buNone/>
            </a:pPr>
            <a:endParaRPr lang="en-US" dirty="0"/>
          </a:p>
        </p:txBody>
      </p:sp>
      <p:sp>
        <p:nvSpPr>
          <p:cNvPr id="4" name="Slide Number Placeholder 3">
            <a:extLst>
              <a:ext uri="{FF2B5EF4-FFF2-40B4-BE49-F238E27FC236}">
                <a16:creationId xmlns:a16="http://schemas.microsoft.com/office/drawing/2014/main" id="{08AC09E7-4665-9F50-EA84-3A8C832D345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31</a:t>
            </a:fld>
            <a:endParaRPr lang="en-US"/>
          </a:p>
        </p:txBody>
      </p:sp>
    </p:spTree>
    <p:extLst>
      <p:ext uri="{BB962C8B-B14F-4D97-AF65-F5344CB8AC3E}">
        <p14:creationId xmlns:p14="http://schemas.microsoft.com/office/powerpoint/2010/main" val="9590090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89"/>
        <p:cNvGrpSpPr/>
        <p:nvPr/>
      </p:nvGrpSpPr>
      <p:grpSpPr>
        <a:xfrm>
          <a:off x="0" y="0"/>
          <a:ext cx="0" cy="0"/>
          <a:chOff x="0" y="0"/>
          <a:chExt cx="0" cy="0"/>
        </a:xfrm>
      </p:grpSpPr>
      <p:sp>
        <p:nvSpPr>
          <p:cNvPr id="690" name="Google Shape;690;p62"/>
          <p:cNvSpPr/>
          <p:nvPr/>
        </p:nvSpPr>
        <p:spPr>
          <a:xfrm>
            <a:off x="2286" y="0"/>
            <a:ext cx="9141714"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1" name="Google Shape;691;p62"/>
          <p:cNvSpPr/>
          <p:nvPr/>
        </p:nvSpPr>
        <p:spPr>
          <a:xfrm>
            <a:off x="0" y="0"/>
            <a:ext cx="9144000" cy="68580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692" name="Google Shape;692;p62"/>
          <p:cNvSpPr/>
          <p:nvPr/>
        </p:nvSpPr>
        <p:spPr>
          <a:xfrm>
            <a:off x="2077107" y="220196"/>
            <a:ext cx="7066893" cy="6637806"/>
          </a:xfrm>
          <a:custGeom>
            <a:avLst/>
            <a:gdLst/>
            <a:ahLst/>
            <a:cxnLst/>
            <a:rect l="l" t="t" r="r" b="b"/>
            <a:pathLst>
              <a:path w="8191500" h="5770597" extrusionOk="0">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693" name="Google Shape;693;p62"/>
          <p:cNvSpPr/>
          <p:nvPr/>
        </p:nvSpPr>
        <p:spPr>
          <a:xfrm>
            <a:off x="1657350" y="2099696"/>
            <a:ext cx="1456680" cy="1889551"/>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694" name="Google Shape;694;p62"/>
          <p:cNvSpPr/>
          <p:nvPr/>
        </p:nvSpPr>
        <p:spPr>
          <a:xfrm rot="-3079828">
            <a:off x="836384" y="1866059"/>
            <a:ext cx="2987899" cy="2240924"/>
          </a:xfrm>
          <a:prstGeom prst="arc">
            <a:avLst>
              <a:gd name="adj1" fmla="val 14455503"/>
              <a:gd name="adj2" fmla="val 227775"/>
            </a:avLst>
          </a:prstGeom>
          <a:noFill/>
          <a:ln w="127000" cap="rnd" cmpd="sng">
            <a:solidFill>
              <a:schemeClr val="accent4"/>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695" name="Google Shape;695;p62"/>
          <p:cNvSpPr txBox="1">
            <a:spLocks noGrp="1"/>
          </p:cNvSpPr>
          <p:nvPr>
            <p:ph type="title"/>
          </p:nvPr>
        </p:nvSpPr>
        <p:spPr>
          <a:xfrm>
            <a:off x="3028950" y="1939159"/>
            <a:ext cx="5733470" cy="2751086"/>
          </a:xfrm>
          <a:prstGeom prst="rect">
            <a:avLst/>
          </a:prstGeom>
          <a:noFill/>
          <a:ln>
            <a:noFill/>
          </a:ln>
        </p:spPr>
        <p:txBody>
          <a:bodyPr spcFirstLastPara="1" wrap="square" lIns="91425" tIns="45700" rIns="91425" bIns="45700" anchor="b" anchorCtr="0">
            <a:normAutofit/>
          </a:bodyPr>
          <a:lstStyle/>
          <a:p>
            <a:pPr marL="0" lvl="0" indent="0" algn="r" rtl="0">
              <a:lnSpc>
                <a:spcPct val="90000"/>
              </a:lnSpc>
              <a:spcBef>
                <a:spcPts val="0"/>
              </a:spcBef>
              <a:spcAft>
                <a:spcPts val="0"/>
              </a:spcAft>
              <a:buClr>
                <a:schemeClr val="dk1"/>
              </a:buClr>
              <a:buSzPts val="6000"/>
              <a:buFont typeface="Calibri"/>
              <a:buNone/>
            </a:pPr>
            <a:r>
              <a:rPr lang="en-US">
                <a:solidFill>
                  <a:schemeClr val="dk1"/>
                </a:solidFill>
                <a:latin typeface="Calibri"/>
                <a:ea typeface="Calibri"/>
                <a:cs typeface="Calibri"/>
                <a:sym typeface="Calibri"/>
              </a:rPr>
              <a:t>Measurement</a:t>
            </a:r>
            <a:endParaRPr/>
          </a:p>
        </p:txBody>
      </p:sp>
      <p:sp>
        <p:nvSpPr>
          <p:cNvPr id="696" name="Google Shape;696;p62"/>
          <p:cNvSpPr txBox="1">
            <a:spLocks noGrp="1"/>
          </p:cNvSpPr>
          <p:nvPr>
            <p:ph type="body" idx="1"/>
          </p:nvPr>
        </p:nvSpPr>
        <p:spPr>
          <a:xfrm>
            <a:off x="3028950" y="4782320"/>
            <a:ext cx="5733470" cy="1329443"/>
          </a:xfrm>
          <a:prstGeom prst="rect">
            <a:avLst/>
          </a:prstGeom>
          <a:noFill/>
          <a:ln>
            <a:noFill/>
          </a:ln>
        </p:spPr>
        <p:txBody>
          <a:bodyPr spcFirstLastPara="1" wrap="square" lIns="91425" tIns="45700" rIns="91425" bIns="45700" anchor="t" anchorCtr="0">
            <a:normAutofit/>
          </a:bodyPr>
          <a:lstStyle/>
          <a:p>
            <a:pPr marL="0" lvl="0" indent="0" algn="r" rtl="0">
              <a:lnSpc>
                <a:spcPct val="90000"/>
              </a:lnSpc>
              <a:spcBef>
                <a:spcPts val="0"/>
              </a:spcBef>
              <a:spcAft>
                <a:spcPts val="0"/>
              </a:spcAft>
              <a:buClr>
                <a:schemeClr val="dk1"/>
              </a:buClr>
              <a:buSzPts val="2400"/>
              <a:buNone/>
            </a:pPr>
            <a:r>
              <a:rPr lang="en-US" dirty="0">
                <a:solidFill>
                  <a:schemeClr val="dk1"/>
                </a:solidFill>
                <a:latin typeface="Calibri"/>
                <a:ea typeface="Calibri"/>
                <a:cs typeface="Calibri"/>
                <a:sym typeface="Calibri"/>
              </a:rPr>
              <a:t>The Second </a:t>
            </a:r>
            <a:r>
              <a:rPr lang="en-US" dirty="0"/>
              <a:t>B</a:t>
            </a:r>
            <a:r>
              <a:rPr lang="en-US" dirty="0">
                <a:solidFill>
                  <a:schemeClr val="dk1"/>
                </a:solidFill>
                <a:latin typeface="Calibri"/>
                <a:ea typeface="Calibri"/>
                <a:cs typeface="Calibri"/>
                <a:sym typeface="Calibri"/>
              </a:rPr>
              <a:t>arrier to </a:t>
            </a:r>
            <a:r>
              <a:rPr lang="en-US" dirty="0"/>
              <a:t>C</a:t>
            </a:r>
            <a:r>
              <a:rPr lang="en-US" dirty="0">
                <a:solidFill>
                  <a:schemeClr val="dk1"/>
                </a:solidFill>
                <a:latin typeface="Calibri"/>
                <a:ea typeface="Calibri"/>
                <a:cs typeface="Calibri"/>
                <a:sym typeface="Calibri"/>
              </a:rPr>
              <a:t>omparison</a:t>
            </a:r>
            <a:endParaRPr dirty="0"/>
          </a:p>
        </p:txBody>
      </p:sp>
      <p:sp>
        <p:nvSpPr>
          <p:cNvPr id="697" name="Google Shape;697;p62"/>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02"/>
        <p:cNvGrpSpPr/>
        <p:nvPr/>
      </p:nvGrpSpPr>
      <p:grpSpPr>
        <a:xfrm>
          <a:off x="0" y="0"/>
          <a:ext cx="0" cy="0"/>
          <a:chOff x="0" y="0"/>
          <a:chExt cx="0" cy="0"/>
        </a:xfrm>
      </p:grpSpPr>
      <p:sp>
        <p:nvSpPr>
          <p:cNvPr id="703" name="Google Shape;703;p63"/>
          <p:cNvSpPr/>
          <p:nvPr/>
        </p:nvSpPr>
        <p:spPr>
          <a:xfrm>
            <a:off x="0" y="0"/>
            <a:ext cx="9141714"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704" name="Google Shape;704;p63"/>
          <p:cNvSpPr txBox="1">
            <a:spLocks noGrp="1"/>
          </p:cNvSpPr>
          <p:nvPr>
            <p:ph type="title"/>
          </p:nvPr>
        </p:nvSpPr>
        <p:spPr>
          <a:xfrm>
            <a:off x="749602" y="365125"/>
            <a:ext cx="7765800" cy="1807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Measurements vs. The World</a:t>
            </a:r>
            <a:endParaRPr/>
          </a:p>
        </p:txBody>
      </p:sp>
      <p:sp>
        <p:nvSpPr>
          <p:cNvPr id="705" name="Google Shape;705;p63"/>
          <p:cNvSpPr txBox="1">
            <a:spLocks noGrp="1"/>
          </p:cNvSpPr>
          <p:nvPr>
            <p:ph type="body" idx="1"/>
          </p:nvPr>
        </p:nvSpPr>
        <p:spPr>
          <a:xfrm>
            <a:off x="829352" y="2333300"/>
            <a:ext cx="7686000" cy="38436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dirty="0"/>
              <a:t>Often the value that is feasible to measure is an imperfect proxy for the thing we would actually like to measure.</a:t>
            </a:r>
            <a:endParaRPr dirty="0"/>
          </a:p>
          <a:p>
            <a:pPr marL="0" lvl="0" indent="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p:txBody>
      </p:sp>
      <p:sp>
        <p:nvSpPr>
          <p:cNvPr id="706" name="Google Shape;706;p63"/>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33</a:t>
            </a:fld>
            <a:endParaRPr/>
          </a:p>
        </p:txBody>
      </p:sp>
      <p:pic>
        <p:nvPicPr>
          <p:cNvPr id="3074" name="Picture 2" descr="Measuring tape clipart">
            <a:extLst>
              <a:ext uri="{FF2B5EF4-FFF2-40B4-BE49-F238E27FC236}">
                <a16:creationId xmlns:a16="http://schemas.microsoft.com/office/drawing/2014/main" id="{F91DA5BA-99D1-8A82-742C-26B3A7F2CA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3773" y="3682029"/>
            <a:ext cx="4811577" cy="253777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11"/>
        <p:cNvGrpSpPr/>
        <p:nvPr/>
      </p:nvGrpSpPr>
      <p:grpSpPr>
        <a:xfrm>
          <a:off x="0" y="0"/>
          <a:ext cx="0" cy="0"/>
          <a:chOff x="0" y="0"/>
          <a:chExt cx="0" cy="0"/>
        </a:xfrm>
      </p:grpSpPr>
      <p:sp>
        <p:nvSpPr>
          <p:cNvPr id="712" name="Google Shape;712;p64"/>
          <p:cNvSpPr/>
          <p:nvPr/>
        </p:nvSpPr>
        <p:spPr>
          <a:xfrm>
            <a:off x="0" y="0"/>
            <a:ext cx="9141714"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3" name="Google Shape;713;p64"/>
          <p:cNvSpPr/>
          <p:nvPr/>
        </p:nvSpPr>
        <p:spPr>
          <a:xfrm>
            <a:off x="457200" y="1219200"/>
            <a:ext cx="3383128" cy="3804557"/>
          </a:xfrm>
          <a:custGeom>
            <a:avLst/>
            <a:gdLst/>
            <a:ahLst/>
            <a:cxnLst/>
            <a:rect l="l" t="t" r="r" b="b"/>
            <a:pathLst>
              <a:path w="5470628" h="3193741" extrusionOk="0">
                <a:moveTo>
                  <a:pt x="5462602" y="1413608"/>
                </a:moveTo>
                <a:lnTo>
                  <a:pt x="5465724" y="1421881"/>
                </a:lnTo>
                <a:cubicBezTo>
                  <a:pt x="5472118" y="1444281"/>
                  <a:pt x="5472640" y="1461744"/>
                  <a:pt x="5465025" y="1466556"/>
                </a:cubicBezTo>
                <a:lnTo>
                  <a:pt x="5463208" y="1466226"/>
                </a:lnTo>
                <a:lnTo>
                  <a:pt x="5463242" y="1451866"/>
                </a:lnTo>
                <a:cubicBezTo>
                  <a:pt x="5463190" y="1441487"/>
                  <a:pt x="5463068" y="1431722"/>
                  <a:pt x="5462894" y="1423194"/>
                </a:cubicBezTo>
                <a:close/>
                <a:moveTo>
                  <a:pt x="5461417" y="1391849"/>
                </a:moveTo>
                <a:cubicBezTo>
                  <a:pt x="5461710" y="1392940"/>
                  <a:pt x="5461992" y="1396513"/>
                  <a:pt x="5462246" y="1401944"/>
                </a:cubicBezTo>
                <a:lnTo>
                  <a:pt x="5462602" y="1413608"/>
                </a:lnTo>
                <a:lnTo>
                  <a:pt x="5459078" y="1404268"/>
                </a:lnTo>
                <a:lnTo>
                  <a:pt x="5460137" y="1393780"/>
                </a:lnTo>
                <a:cubicBezTo>
                  <a:pt x="5460561" y="1391114"/>
                  <a:pt x="5460982" y="1390270"/>
                  <a:pt x="5461417" y="1391849"/>
                </a:cubicBezTo>
                <a:close/>
                <a:moveTo>
                  <a:pt x="614271" y="1052206"/>
                </a:moveTo>
                <a:cubicBezTo>
                  <a:pt x="613444" y="1053256"/>
                  <a:pt x="612323" y="1054339"/>
                  <a:pt x="611497" y="1055389"/>
                </a:cubicBezTo>
                <a:cubicBezTo>
                  <a:pt x="617673" y="1058912"/>
                  <a:pt x="624115" y="1061928"/>
                  <a:pt x="630277" y="1065215"/>
                </a:cubicBezTo>
                <a:cubicBezTo>
                  <a:pt x="637469" y="1066004"/>
                  <a:pt x="644958" y="1066759"/>
                  <a:pt x="651856" y="1067584"/>
                </a:cubicBezTo>
                <a:cubicBezTo>
                  <a:pt x="639327" y="1062458"/>
                  <a:pt x="626799" y="1057332"/>
                  <a:pt x="614271" y="1052206"/>
                </a:cubicBezTo>
                <a:close/>
                <a:moveTo>
                  <a:pt x="810628" y="695550"/>
                </a:moveTo>
                <a:cubicBezTo>
                  <a:pt x="873537" y="739416"/>
                  <a:pt x="951215" y="767494"/>
                  <a:pt x="1033084" y="791270"/>
                </a:cubicBezTo>
                <a:cubicBezTo>
                  <a:pt x="1034205" y="790184"/>
                  <a:pt x="1035031" y="789136"/>
                  <a:pt x="1036153" y="788050"/>
                </a:cubicBezTo>
                <a:cubicBezTo>
                  <a:pt x="960983" y="757296"/>
                  <a:pt x="885798" y="726306"/>
                  <a:pt x="810628" y="695550"/>
                </a:cubicBezTo>
                <a:close/>
                <a:moveTo>
                  <a:pt x="4850908" y="727"/>
                </a:moveTo>
                <a:cubicBezTo>
                  <a:pt x="4858191" y="2929"/>
                  <a:pt x="4860543" y="7152"/>
                  <a:pt x="4858584" y="13795"/>
                </a:cubicBezTo>
                <a:cubicBezTo>
                  <a:pt x="4855845" y="22194"/>
                  <a:pt x="4850092" y="30008"/>
                  <a:pt x="4843408" y="37224"/>
                </a:cubicBezTo>
                <a:cubicBezTo>
                  <a:pt x="4812232" y="71132"/>
                  <a:pt x="4827067" y="79774"/>
                  <a:pt x="4871062" y="78954"/>
                </a:cubicBezTo>
                <a:cubicBezTo>
                  <a:pt x="4910302" y="78234"/>
                  <a:pt x="4949507" y="72299"/>
                  <a:pt x="4989038" y="66799"/>
                </a:cubicBezTo>
                <a:cubicBezTo>
                  <a:pt x="5008500" y="63967"/>
                  <a:pt x="5009491" y="65509"/>
                  <a:pt x="5002636" y="79388"/>
                </a:cubicBezTo>
                <a:cubicBezTo>
                  <a:pt x="4991594" y="102315"/>
                  <a:pt x="4990844" y="123285"/>
                  <a:pt x="5008332" y="140859"/>
                </a:cubicBezTo>
                <a:cubicBezTo>
                  <a:pt x="5012456" y="144868"/>
                  <a:pt x="5015428" y="149491"/>
                  <a:pt x="5014326" y="155555"/>
                </a:cubicBezTo>
                <a:cubicBezTo>
                  <a:pt x="5009356" y="180357"/>
                  <a:pt x="5019874" y="200674"/>
                  <a:pt x="5030704" y="221190"/>
                </a:cubicBezTo>
                <a:cubicBezTo>
                  <a:pt x="5048958" y="255517"/>
                  <a:pt x="5072099" y="287116"/>
                  <a:pt x="5097262" y="317759"/>
                </a:cubicBezTo>
                <a:cubicBezTo>
                  <a:pt x="5115004" y="339336"/>
                  <a:pt x="5126222" y="365974"/>
                  <a:pt x="5165084" y="373367"/>
                </a:cubicBezTo>
                <a:cubicBezTo>
                  <a:pt x="5174420" y="375083"/>
                  <a:pt x="5177498" y="381353"/>
                  <a:pt x="5174137" y="389353"/>
                </a:cubicBezTo>
                <a:cubicBezTo>
                  <a:pt x="5163026" y="415847"/>
                  <a:pt x="5172067" y="436343"/>
                  <a:pt x="5192507" y="453561"/>
                </a:cubicBezTo>
                <a:cubicBezTo>
                  <a:pt x="5199734" y="459565"/>
                  <a:pt x="5197020" y="463690"/>
                  <a:pt x="5187160" y="467732"/>
                </a:cubicBezTo>
                <a:cubicBezTo>
                  <a:pt x="5175836" y="472188"/>
                  <a:pt x="5167025" y="478711"/>
                  <a:pt x="5160106" y="486904"/>
                </a:cubicBezTo>
                <a:cubicBezTo>
                  <a:pt x="5148744" y="500143"/>
                  <a:pt x="5143396" y="514315"/>
                  <a:pt x="5138948" y="528614"/>
                </a:cubicBezTo>
                <a:cubicBezTo>
                  <a:pt x="5132042" y="551041"/>
                  <a:pt x="5123894" y="572670"/>
                  <a:pt x="5097016" y="589923"/>
                </a:cubicBezTo>
                <a:cubicBezTo>
                  <a:pt x="5089016" y="595163"/>
                  <a:pt x="5082598" y="601872"/>
                  <a:pt x="5075869" y="608381"/>
                </a:cubicBezTo>
                <a:cubicBezTo>
                  <a:pt x="5078016" y="614052"/>
                  <a:pt x="5083322" y="617918"/>
                  <a:pt x="5093172" y="618385"/>
                </a:cubicBezTo>
                <a:cubicBezTo>
                  <a:pt x="5155867" y="621469"/>
                  <a:pt x="5153088" y="652648"/>
                  <a:pt x="5153518" y="687474"/>
                </a:cubicBezTo>
                <a:cubicBezTo>
                  <a:pt x="5154177" y="730575"/>
                  <a:pt x="5118812" y="754787"/>
                  <a:pt x="5074984" y="776941"/>
                </a:cubicBezTo>
                <a:cubicBezTo>
                  <a:pt x="5059986" y="784451"/>
                  <a:pt x="5038116" y="786863"/>
                  <a:pt x="5033348" y="805473"/>
                </a:cubicBezTo>
                <a:cubicBezTo>
                  <a:pt x="5059529" y="819384"/>
                  <a:pt x="5089376" y="802009"/>
                  <a:pt x="5116847" y="803426"/>
                </a:cubicBezTo>
                <a:cubicBezTo>
                  <a:pt x="5139548" y="804709"/>
                  <a:pt x="5176330" y="798120"/>
                  <a:pt x="5147902" y="833118"/>
                </a:cubicBezTo>
                <a:cubicBezTo>
                  <a:pt x="5139626" y="843373"/>
                  <a:pt x="5150382" y="848714"/>
                  <a:pt x="5161665" y="848297"/>
                </a:cubicBezTo>
                <a:cubicBezTo>
                  <a:pt x="5253064" y="844106"/>
                  <a:pt x="5215170" y="912756"/>
                  <a:pt x="5246520" y="942412"/>
                </a:cubicBezTo>
                <a:cubicBezTo>
                  <a:pt x="5255359" y="950358"/>
                  <a:pt x="5247812" y="967405"/>
                  <a:pt x="5235368" y="972946"/>
                </a:cubicBezTo>
                <a:cubicBezTo>
                  <a:pt x="5156387" y="1008610"/>
                  <a:pt x="5149354" y="1071149"/>
                  <a:pt x="5113739" y="1128845"/>
                </a:cubicBezTo>
                <a:cubicBezTo>
                  <a:pt x="5157305" y="1144685"/>
                  <a:pt x="5208388" y="1143005"/>
                  <a:pt x="5255034" y="1151117"/>
                </a:cubicBezTo>
                <a:cubicBezTo>
                  <a:pt x="5303482" y="1159484"/>
                  <a:pt x="5304156" y="1170079"/>
                  <a:pt x="5267513" y="1216275"/>
                </a:cubicBezTo>
                <a:cubicBezTo>
                  <a:pt x="5370269" y="1212844"/>
                  <a:pt x="5370269" y="1212844"/>
                  <a:pt x="5343113" y="1281854"/>
                </a:cubicBezTo>
                <a:cubicBezTo>
                  <a:pt x="5386272" y="1279593"/>
                  <a:pt x="5428618" y="1334726"/>
                  <a:pt x="5452014" y="1385543"/>
                </a:cubicBezTo>
                <a:lnTo>
                  <a:pt x="5459078" y="1404268"/>
                </a:lnTo>
                <a:lnTo>
                  <a:pt x="5458838" y="1406644"/>
                </a:lnTo>
                <a:cubicBezTo>
                  <a:pt x="5457942" y="1418063"/>
                  <a:pt x="5456960" y="1434367"/>
                  <a:pt x="5455752" y="1450751"/>
                </a:cubicBezTo>
                <a:lnTo>
                  <a:pt x="5454594" y="1464662"/>
                </a:lnTo>
                <a:lnTo>
                  <a:pt x="5447215" y="1463321"/>
                </a:lnTo>
                <a:cubicBezTo>
                  <a:pt x="5441256" y="1459714"/>
                  <a:pt x="5437002" y="1458345"/>
                  <a:pt x="5433934" y="1458428"/>
                </a:cubicBezTo>
                <a:cubicBezTo>
                  <a:pt x="5424728" y="1458676"/>
                  <a:pt x="5426188" y="1471978"/>
                  <a:pt x="5424276" y="1477014"/>
                </a:cubicBezTo>
                <a:cubicBezTo>
                  <a:pt x="5417851" y="1492977"/>
                  <a:pt x="5433852" y="1501241"/>
                  <a:pt x="5444628" y="1511562"/>
                </a:cubicBezTo>
                <a:cubicBezTo>
                  <a:pt x="5448663" y="1515344"/>
                  <a:pt x="5451544" y="1497678"/>
                  <a:pt x="5453752" y="1474786"/>
                </a:cubicBezTo>
                <a:lnTo>
                  <a:pt x="5454594" y="1464662"/>
                </a:lnTo>
                <a:lnTo>
                  <a:pt x="5463208" y="1466226"/>
                </a:lnTo>
                <a:lnTo>
                  <a:pt x="5463164" y="1484226"/>
                </a:lnTo>
                <a:cubicBezTo>
                  <a:pt x="5462722" y="1528173"/>
                  <a:pt x="5460824" y="1571999"/>
                  <a:pt x="5456160" y="1575885"/>
                </a:cubicBezTo>
                <a:cubicBezTo>
                  <a:pt x="5406708" y="1617226"/>
                  <a:pt x="5442751" y="1692579"/>
                  <a:pt x="5345636" y="1714543"/>
                </a:cubicBezTo>
                <a:cubicBezTo>
                  <a:pt x="5301930" y="1724583"/>
                  <a:pt x="5282493" y="1755882"/>
                  <a:pt x="5251319" y="1775792"/>
                </a:cubicBezTo>
                <a:cubicBezTo>
                  <a:pt x="5142610" y="1844714"/>
                  <a:pt x="5072132" y="1925140"/>
                  <a:pt x="5043512" y="2027305"/>
                </a:cubicBezTo>
                <a:cubicBezTo>
                  <a:pt x="5035488" y="2055562"/>
                  <a:pt x="5000258" y="2081893"/>
                  <a:pt x="4978144" y="2108535"/>
                </a:cubicBezTo>
                <a:cubicBezTo>
                  <a:pt x="4990785" y="2124798"/>
                  <a:pt x="5050411" y="2079615"/>
                  <a:pt x="5031476" y="2128173"/>
                </a:cubicBezTo>
                <a:cubicBezTo>
                  <a:pt x="5017138" y="2164787"/>
                  <a:pt x="4975973" y="2191363"/>
                  <a:pt x="4937389" y="2216441"/>
                </a:cubicBezTo>
                <a:cubicBezTo>
                  <a:pt x="4893079" y="2245058"/>
                  <a:pt x="4843760" y="2269776"/>
                  <a:pt x="4826122" y="2315331"/>
                </a:cubicBezTo>
                <a:cubicBezTo>
                  <a:pt x="4822276" y="2325050"/>
                  <a:pt x="3896510" y="3112888"/>
                  <a:pt x="2544647" y="3190975"/>
                </a:cubicBezTo>
                <a:cubicBezTo>
                  <a:pt x="2323734" y="3203734"/>
                  <a:pt x="1445947" y="3169121"/>
                  <a:pt x="1328257" y="3153006"/>
                </a:cubicBezTo>
                <a:cubicBezTo>
                  <a:pt x="1207258" y="3136344"/>
                  <a:pt x="1101756" y="3091943"/>
                  <a:pt x="977943" y="3082502"/>
                </a:cubicBezTo>
                <a:cubicBezTo>
                  <a:pt x="912454" y="3077622"/>
                  <a:pt x="848655" y="3061861"/>
                  <a:pt x="854473" y="2994250"/>
                </a:cubicBezTo>
                <a:cubicBezTo>
                  <a:pt x="856228" y="2975057"/>
                  <a:pt x="838125" y="2961827"/>
                  <a:pt x="811593" y="2970498"/>
                </a:cubicBezTo>
                <a:cubicBezTo>
                  <a:pt x="761454" y="2987010"/>
                  <a:pt x="736680" y="2962489"/>
                  <a:pt x="707024" y="2945439"/>
                </a:cubicBezTo>
                <a:cubicBezTo>
                  <a:pt x="654509" y="2915262"/>
                  <a:pt x="603913" y="2882480"/>
                  <a:pt x="523487" y="2886053"/>
                </a:cubicBezTo>
                <a:cubicBezTo>
                  <a:pt x="537017" y="2855468"/>
                  <a:pt x="563587" y="2856758"/>
                  <a:pt x="587884" y="2859746"/>
                </a:cubicBezTo>
                <a:cubicBezTo>
                  <a:pt x="652090" y="2867866"/>
                  <a:pt x="715235" y="2878012"/>
                  <a:pt x="779426" y="2885897"/>
                </a:cubicBezTo>
                <a:cubicBezTo>
                  <a:pt x="821123" y="2891048"/>
                  <a:pt x="863074" y="2900202"/>
                  <a:pt x="917288" y="2882248"/>
                </a:cubicBezTo>
                <a:cubicBezTo>
                  <a:pt x="866364" y="2830288"/>
                  <a:pt x="785092" y="2829930"/>
                  <a:pt x="718684" y="2819941"/>
                </a:cubicBezTo>
                <a:cubicBezTo>
                  <a:pt x="635747" y="2807447"/>
                  <a:pt x="584925" y="2771133"/>
                  <a:pt x="524650" y="2731220"/>
                </a:cubicBezTo>
                <a:cubicBezTo>
                  <a:pt x="584180" y="2712621"/>
                  <a:pt x="623299" y="2742760"/>
                  <a:pt x="670138" y="2735189"/>
                </a:cubicBezTo>
                <a:cubicBezTo>
                  <a:pt x="672406" y="2728745"/>
                  <a:pt x="675988" y="2719532"/>
                  <a:pt x="675382" y="2719369"/>
                </a:cubicBezTo>
                <a:cubicBezTo>
                  <a:pt x="596666" y="2703042"/>
                  <a:pt x="557844" y="2658869"/>
                  <a:pt x="542021" y="2601946"/>
                </a:cubicBezTo>
                <a:cubicBezTo>
                  <a:pt x="533902" y="2572560"/>
                  <a:pt x="505246" y="2566541"/>
                  <a:pt x="476895" y="2555976"/>
                </a:cubicBezTo>
                <a:cubicBezTo>
                  <a:pt x="377189" y="2518466"/>
                  <a:pt x="272496" y="2486779"/>
                  <a:pt x="188751" y="2428830"/>
                </a:cubicBezTo>
                <a:cubicBezTo>
                  <a:pt x="280875" y="2426687"/>
                  <a:pt x="357216" y="2461808"/>
                  <a:pt x="456762" y="2468731"/>
                </a:cubicBezTo>
                <a:cubicBezTo>
                  <a:pt x="373794" y="2404281"/>
                  <a:pt x="269816" y="2379152"/>
                  <a:pt x="174514" y="2345378"/>
                </a:cubicBezTo>
                <a:cubicBezTo>
                  <a:pt x="130977" y="2330009"/>
                  <a:pt x="90329" y="2308598"/>
                  <a:pt x="38827" y="2303685"/>
                </a:cubicBezTo>
                <a:cubicBezTo>
                  <a:pt x="20556" y="2301864"/>
                  <a:pt x="-10092" y="2297272"/>
                  <a:pt x="3281" y="2273587"/>
                </a:cubicBezTo>
                <a:cubicBezTo>
                  <a:pt x="14533" y="2253956"/>
                  <a:pt x="39095" y="2256437"/>
                  <a:pt x="61590" y="2259170"/>
                </a:cubicBezTo>
                <a:cubicBezTo>
                  <a:pt x="115591" y="2265916"/>
                  <a:pt x="170539" y="2259497"/>
                  <a:pt x="242291" y="2250569"/>
                </a:cubicBezTo>
                <a:cubicBezTo>
                  <a:pt x="178223" y="2197829"/>
                  <a:pt x="68904" y="2229102"/>
                  <a:pt x="13205" y="2172263"/>
                </a:cubicBezTo>
                <a:cubicBezTo>
                  <a:pt x="77196" y="2153598"/>
                  <a:pt x="128251" y="2170191"/>
                  <a:pt x="180810" y="2168333"/>
                </a:cubicBezTo>
                <a:cubicBezTo>
                  <a:pt x="228319" y="2166612"/>
                  <a:pt x="239444" y="2154350"/>
                  <a:pt x="226020" y="2121100"/>
                </a:cubicBezTo>
                <a:cubicBezTo>
                  <a:pt x="205165" y="2069293"/>
                  <a:pt x="229388" y="2038364"/>
                  <a:pt x="299145" y="2044862"/>
                </a:cubicBezTo>
                <a:cubicBezTo>
                  <a:pt x="363822" y="2051027"/>
                  <a:pt x="369032" y="2029991"/>
                  <a:pt x="350236" y="2001187"/>
                </a:cubicBezTo>
                <a:cubicBezTo>
                  <a:pt x="322862" y="1959187"/>
                  <a:pt x="348423" y="1921214"/>
                  <a:pt x="365223" y="1881218"/>
                </a:cubicBezTo>
                <a:cubicBezTo>
                  <a:pt x="390527" y="1820499"/>
                  <a:pt x="376326" y="1793748"/>
                  <a:pt x="310707" y="1758752"/>
                </a:cubicBezTo>
                <a:cubicBezTo>
                  <a:pt x="273754" y="1739265"/>
                  <a:pt x="234367" y="1723631"/>
                  <a:pt x="181659" y="1709137"/>
                </a:cubicBezTo>
                <a:cubicBezTo>
                  <a:pt x="299387" y="1683727"/>
                  <a:pt x="172918" y="1660608"/>
                  <a:pt x="213063" y="1632021"/>
                </a:cubicBezTo>
                <a:cubicBezTo>
                  <a:pt x="296030" y="1612244"/>
                  <a:pt x="369047" y="1679323"/>
                  <a:pt x="481390" y="1644125"/>
                </a:cubicBezTo>
                <a:cubicBezTo>
                  <a:pt x="336659" y="1595935"/>
                  <a:pt x="176348" y="1532074"/>
                  <a:pt x="68930" y="1457537"/>
                </a:cubicBezTo>
                <a:cubicBezTo>
                  <a:pt x="91299" y="1434897"/>
                  <a:pt x="115799" y="1450436"/>
                  <a:pt x="135138" y="1440976"/>
                </a:cubicBezTo>
                <a:cubicBezTo>
                  <a:pt x="133952" y="1436374"/>
                  <a:pt x="135290" y="1429332"/>
                  <a:pt x="131611" y="1427642"/>
                </a:cubicBezTo>
                <a:cubicBezTo>
                  <a:pt x="52402" y="1389548"/>
                  <a:pt x="51441" y="1388478"/>
                  <a:pt x="130443" y="1343795"/>
                </a:cubicBezTo>
                <a:cubicBezTo>
                  <a:pt x="158017" y="1328118"/>
                  <a:pt x="154966" y="1317573"/>
                  <a:pt x="138930" y="1304094"/>
                </a:cubicBezTo>
                <a:cubicBezTo>
                  <a:pt x="127608" y="1294551"/>
                  <a:pt x="113720" y="1286742"/>
                  <a:pt x="118409" y="1262212"/>
                </a:cubicBezTo>
                <a:cubicBezTo>
                  <a:pt x="164937" y="1287183"/>
                  <a:pt x="383505" y="1312432"/>
                  <a:pt x="421410" y="1304757"/>
                </a:cubicBezTo>
                <a:cubicBezTo>
                  <a:pt x="464009" y="1296037"/>
                  <a:pt x="610877" y="1288926"/>
                  <a:pt x="655702" y="1291801"/>
                </a:cubicBezTo>
                <a:cubicBezTo>
                  <a:pt x="653235" y="1290438"/>
                  <a:pt x="650767" y="1289077"/>
                  <a:pt x="648299" y="1287715"/>
                </a:cubicBezTo>
                <a:cubicBezTo>
                  <a:pt x="603999" y="1260339"/>
                  <a:pt x="559107" y="1233035"/>
                  <a:pt x="531027" y="1193967"/>
                </a:cubicBezTo>
                <a:cubicBezTo>
                  <a:pt x="529741" y="1192462"/>
                  <a:pt x="529061" y="1191120"/>
                  <a:pt x="526433" y="1191913"/>
                </a:cubicBezTo>
                <a:cubicBezTo>
                  <a:pt x="503415" y="1199684"/>
                  <a:pt x="505590" y="1187083"/>
                  <a:pt x="504666" y="1177230"/>
                </a:cubicBezTo>
                <a:cubicBezTo>
                  <a:pt x="503726" y="1167141"/>
                  <a:pt x="499378" y="1159602"/>
                  <a:pt x="482307" y="1162618"/>
                </a:cubicBezTo>
                <a:cubicBezTo>
                  <a:pt x="481421" y="1162726"/>
                  <a:pt x="480226" y="1162633"/>
                  <a:pt x="479029" y="1162540"/>
                </a:cubicBezTo>
                <a:cubicBezTo>
                  <a:pt x="470949" y="1161859"/>
                  <a:pt x="444139" y="1138059"/>
                  <a:pt x="447663" y="1132649"/>
                </a:cubicBezTo>
                <a:cubicBezTo>
                  <a:pt x="455539" y="1120781"/>
                  <a:pt x="446335" y="1116439"/>
                  <a:pt x="438547" y="1110977"/>
                </a:cubicBezTo>
                <a:cubicBezTo>
                  <a:pt x="427656" y="1103517"/>
                  <a:pt x="416795" y="1096529"/>
                  <a:pt x="405343" y="1089612"/>
                </a:cubicBezTo>
                <a:cubicBezTo>
                  <a:pt x="394202" y="1082895"/>
                  <a:pt x="382794" y="1076684"/>
                  <a:pt x="371373" y="1070238"/>
                </a:cubicBezTo>
                <a:cubicBezTo>
                  <a:pt x="344889" y="1065616"/>
                  <a:pt x="318169" y="1061972"/>
                  <a:pt x="290358" y="1059884"/>
                </a:cubicBezTo>
                <a:cubicBezTo>
                  <a:pt x="269709" y="1058114"/>
                  <a:pt x="246624" y="1055453"/>
                  <a:pt x="235140" y="1029322"/>
                </a:cubicBezTo>
                <a:cubicBezTo>
                  <a:pt x="256895" y="1029771"/>
                  <a:pt x="278695" y="1030927"/>
                  <a:pt x="300494" y="1032083"/>
                </a:cubicBezTo>
                <a:cubicBezTo>
                  <a:pt x="279542" y="1020860"/>
                  <a:pt x="259181" y="1009565"/>
                  <a:pt x="239661" y="997457"/>
                </a:cubicBezTo>
                <a:cubicBezTo>
                  <a:pt x="223540" y="987309"/>
                  <a:pt x="210281" y="975391"/>
                  <a:pt x="204788" y="959211"/>
                </a:cubicBezTo>
                <a:cubicBezTo>
                  <a:pt x="203337" y="955117"/>
                  <a:pt x="202166" y="950750"/>
                  <a:pt x="207583" y="947009"/>
                </a:cubicBezTo>
                <a:cubicBezTo>
                  <a:pt x="213561" y="942727"/>
                  <a:pt x="218466" y="944980"/>
                  <a:pt x="223061" y="947033"/>
                </a:cubicBezTo>
                <a:cubicBezTo>
                  <a:pt x="242046" y="955410"/>
                  <a:pt x="261311" y="963516"/>
                  <a:pt x="280015" y="972164"/>
                </a:cubicBezTo>
                <a:cubicBezTo>
                  <a:pt x="304852" y="983629"/>
                  <a:pt x="329408" y="995365"/>
                  <a:pt x="353948" y="1006865"/>
                </a:cubicBezTo>
                <a:cubicBezTo>
                  <a:pt x="319294" y="981405"/>
                  <a:pt x="281290" y="959435"/>
                  <a:pt x="240466" y="939943"/>
                </a:cubicBezTo>
                <a:cubicBezTo>
                  <a:pt x="210990" y="925718"/>
                  <a:pt x="181514" y="911494"/>
                  <a:pt x="158812" y="891467"/>
                </a:cubicBezTo>
                <a:cubicBezTo>
                  <a:pt x="147166" y="881489"/>
                  <a:pt x="141336" y="869384"/>
                  <a:pt x="139551" y="855364"/>
                </a:cubicBezTo>
                <a:cubicBezTo>
                  <a:pt x="139312" y="851597"/>
                  <a:pt x="139634" y="847287"/>
                  <a:pt x="145731" y="844888"/>
                </a:cubicBezTo>
                <a:cubicBezTo>
                  <a:pt x="151843" y="842724"/>
                  <a:pt x="155581" y="845356"/>
                  <a:pt x="158154" y="848366"/>
                </a:cubicBezTo>
                <a:cubicBezTo>
                  <a:pt x="161052" y="851811"/>
                  <a:pt x="164496" y="854479"/>
                  <a:pt x="169370" y="856260"/>
                </a:cubicBezTo>
                <a:cubicBezTo>
                  <a:pt x="212096" y="872913"/>
                  <a:pt x="249775" y="894448"/>
                  <a:pt x="288295" y="915169"/>
                </a:cubicBezTo>
                <a:cubicBezTo>
                  <a:pt x="343452" y="944788"/>
                  <a:pt x="397769" y="975222"/>
                  <a:pt x="462694" y="994643"/>
                </a:cubicBezTo>
                <a:cubicBezTo>
                  <a:pt x="487260" y="1001870"/>
                  <a:pt x="512622" y="1007575"/>
                  <a:pt x="531910" y="1006664"/>
                </a:cubicBezTo>
                <a:cubicBezTo>
                  <a:pt x="460990" y="972547"/>
                  <a:pt x="394087" y="936046"/>
                  <a:pt x="333940" y="893507"/>
                </a:cubicBezTo>
                <a:cubicBezTo>
                  <a:pt x="273173" y="850568"/>
                  <a:pt x="219876" y="803403"/>
                  <a:pt x="181443" y="746608"/>
                </a:cubicBezTo>
                <a:cubicBezTo>
                  <a:pt x="177494" y="740681"/>
                  <a:pt x="175038" y="734810"/>
                  <a:pt x="162678" y="737018"/>
                </a:cubicBezTo>
                <a:cubicBezTo>
                  <a:pt x="157082" y="737933"/>
                  <a:pt x="155070" y="734381"/>
                  <a:pt x="156307" y="730435"/>
                </a:cubicBezTo>
                <a:cubicBezTo>
                  <a:pt x="164051" y="702450"/>
                  <a:pt x="145532" y="687373"/>
                  <a:pt x="117227" y="677515"/>
                </a:cubicBezTo>
                <a:cubicBezTo>
                  <a:pt x="108392" y="674314"/>
                  <a:pt x="107546" y="670384"/>
                  <a:pt x="113655" y="663474"/>
                </a:cubicBezTo>
                <a:cubicBezTo>
                  <a:pt x="121976" y="653926"/>
                  <a:pt x="120506" y="644851"/>
                  <a:pt x="115226" y="636712"/>
                </a:cubicBezTo>
                <a:cubicBezTo>
                  <a:pt x="112224" y="631619"/>
                  <a:pt x="108350" y="626868"/>
                  <a:pt x="105067" y="622046"/>
                </a:cubicBezTo>
                <a:cubicBezTo>
                  <a:pt x="102790" y="619000"/>
                  <a:pt x="99022" y="615897"/>
                  <a:pt x="104113" y="611722"/>
                </a:cubicBezTo>
                <a:cubicBezTo>
                  <a:pt x="108939" y="608053"/>
                  <a:pt x="114081" y="609328"/>
                  <a:pt x="118895" y="610169"/>
                </a:cubicBezTo>
                <a:cubicBezTo>
                  <a:pt x="142040" y="613772"/>
                  <a:pt x="156094" y="624170"/>
                  <a:pt x="163095" y="640642"/>
                </a:cubicBezTo>
                <a:cubicBezTo>
                  <a:pt x="168334" y="652819"/>
                  <a:pt x="173104" y="652953"/>
                  <a:pt x="185766" y="641454"/>
                </a:cubicBezTo>
                <a:cubicBezTo>
                  <a:pt x="195327" y="632704"/>
                  <a:pt x="204232" y="632337"/>
                  <a:pt x="212892" y="637457"/>
                </a:cubicBezTo>
                <a:cubicBezTo>
                  <a:pt x="217516" y="639981"/>
                  <a:pt x="220444" y="643897"/>
                  <a:pt x="223932" y="647271"/>
                </a:cubicBezTo>
                <a:cubicBezTo>
                  <a:pt x="241420" y="664845"/>
                  <a:pt x="259762" y="681841"/>
                  <a:pt x="287167" y="691571"/>
                </a:cubicBezTo>
                <a:cubicBezTo>
                  <a:pt x="299355" y="696027"/>
                  <a:pt x="312354" y="699197"/>
                  <a:pt x="330380" y="692506"/>
                </a:cubicBezTo>
                <a:cubicBezTo>
                  <a:pt x="318517" y="688486"/>
                  <a:pt x="306954" y="689175"/>
                  <a:pt x="296172" y="688108"/>
                </a:cubicBezTo>
                <a:cubicBezTo>
                  <a:pt x="285390" y="687041"/>
                  <a:pt x="279539" y="683953"/>
                  <a:pt x="286974" y="674512"/>
                </a:cubicBezTo>
                <a:cubicBezTo>
                  <a:pt x="291105" y="669267"/>
                  <a:pt x="290555" y="665301"/>
                  <a:pt x="286166" y="661798"/>
                </a:cubicBezTo>
                <a:cubicBezTo>
                  <a:pt x="272052" y="650459"/>
                  <a:pt x="264416" y="633352"/>
                  <a:pt x="236268" y="635338"/>
                </a:cubicBezTo>
                <a:cubicBezTo>
                  <a:pt x="234792" y="635517"/>
                  <a:pt x="233255" y="634754"/>
                  <a:pt x="231734" y="634225"/>
                </a:cubicBezTo>
                <a:cubicBezTo>
                  <a:pt x="225957" y="632316"/>
                  <a:pt x="219575" y="630241"/>
                  <a:pt x="221253" y="623870"/>
                </a:cubicBezTo>
                <a:cubicBezTo>
                  <a:pt x="223227" y="617462"/>
                  <a:pt x="230816" y="615119"/>
                  <a:pt x="237564" y="613590"/>
                </a:cubicBezTo>
                <a:cubicBezTo>
                  <a:pt x="254884" y="609831"/>
                  <a:pt x="268844" y="614072"/>
                  <a:pt x="282259" y="619091"/>
                </a:cubicBezTo>
                <a:cubicBezTo>
                  <a:pt x="314893" y="631509"/>
                  <a:pt x="342201" y="649080"/>
                  <a:pt x="370630" y="665566"/>
                </a:cubicBezTo>
                <a:cubicBezTo>
                  <a:pt x="413275" y="690295"/>
                  <a:pt x="451153" y="719635"/>
                  <a:pt x="498017" y="740532"/>
                </a:cubicBezTo>
                <a:cubicBezTo>
                  <a:pt x="637369" y="802423"/>
                  <a:pt x="774774" y="866448"/>
                  <a:pt x="918036" y="924307"/>
                </a:cubicBezTo>
                <a:cubicBezTo>
                  <a:pt x="970882" y="945666"/>
                  <a:pt x="1024819" y="965469"/>
                  <a:pt x="1079304" y="984494"/>
                </a:cubicBezTo>
                <a:cubicBezTo>
                  <a:pt x="1079509" y="983045"/>
                  <a:pt x="1079744" y="982067"/>
                  <a:pt x="1079935" y="980383"/>
                </a:cubicBezTo>
                <a:cubicBezTo>
                  <a:pt x="1079860" y="979206"/>
                  <a:pt x="1079770" y="977793"/>
                  <a:pt x="1079695" y="976616"/>
                </a:cubicBezTo>
                <a:cubicBezTo>
                  <a:pt x="1041139" y="964679"/>
                  <a:pt x="1003098" y="951491"/>
                  <a:pt x="966178" y="937219"/>
                </a:cubicBezTo>
                <a:cubicBezTo>
                  <a:pt x="875541" y="901932"/>
                  <a:pt x="791930" y="860100"/>
                  <a:pt x="720106" y="807112"/>
                </a:cubicBezTo>
                <a:cubicBezTo>
                  <a:pt x="714181" y="802848"/>
                  <a:pt x="707904" y="802421"/>
                  <a:pt x="698823" y="804708"/>
                </a:cubicBezTo>
                <a:cubicBezTo>
                  <a:pt x="669544" y="812288"/>
                  <a:pt x="659939" y="806334"/>
                  <a:pt x="664513" y="784663"/>
                </a:cubicBezTo>
                <a:cubicBezTo>
                  <a:pt x="665660" y="779304"/>
                  <a:pt x="665686" y="775031"/>
                  <a:pt x="660380" y="771165"/>
                </a:cubicBezTo>
                <a:cubicBezTo>
                  <a:pt x="636661" y="753871"/>
                  <a:pt x="611807" y="737427"/>
                  <a:pt x="584959" y="722409"/>
                </a:cubicBezTo>
                <a:cubicBezTo>
                  <a:pt x="535282" y="694735"/>
                  <a:pt x="482226" y="670082"/>
                  <a:pt x="435649" y="639659"/>
                </a:cubicBezTo>
                <a:cubicBezTo>
                  <a:pt x="421965" y="630403"/>
                  <a:pt x="411440" y="619340"/>
                  <a:pt x="404944" y="606128"/>
                </a:cubicBezTo>
                <a:cubicBezTo>
                  <a:pt x="402872" y="601635"/>
                  <a:pt x="401613" y="595856"/>
                  <a:pt x="408476" y="591466"/>
                </a:cubicBezTo>
                <a:cubicBezTo>
                  <a:pt x="415044" y="587111"/>
                  <a:pt x="420320" y="590506"/>
                  <a:pt x="425225" y="592759"/>
                </a:cubicBezTo>
                <a:cubicBezTo>
                  <a:pt x="445746" y="601899"/>
                  <a:pt x="466578" y="611238"/>
                  <a:pt x="487115" y="620614"/>
                </a:cubicBezTo>
                <a:cubicBezTo>
                  <a:pt x="507947" y="629954"/>
                  <a:pt x="528514" y="639800"/>
                  <a:pt x="550277" y="649738"/>
                </a:cubicBezTo>
                <a:cubicBezTo>
                  <a:pt x="551408" y="644145"/>
                  <a:pt x="546904" y="643504"/>
                  <a:pt x="544421" y="641907"/>
                </a:cubicBezTo>
                <a:cubicBezTo>
                  <a:pt x="509355" y="619344"/>
                  <a:pt x="471190" y="599529"/>
                  <a:pt x="431905" y="580799"/>
                </a:cubicBezTo>
                <a:cubicBezTo>
                  <a:pt x="401512" y="566211"/>
                  <a:pt x="371947" y="550574"/>
                  <a:pt x="351177" y="528177"/>
                </a:cubicBezTo>
                <a:cubicBezTo>
                  <a:pt x="343180" y="519419"/>
                  <a:pt x="338696" y="509759"/>
                  <a:pt x="339749" y="498244"/>
                </a:cubicBezTo>
                <a:cubicBezTo>
                  <a:pt x="340115" y="494641"/>
                  <a:pt x="340481" y="491037"/>
                  <a:pt x="346313" y="489145"/>
                </a:cubicBezTo>
                <a:cubicBezTo>
                  <a:pt x="350979" y="487631"/>
                  <a:pt x="354067" y="489392"/>
                  <a:pt x="356579" y="491460"/>
                </a:cubicBezTo>
                <a:cubicBezTo>
                  <a:pt x="360984" y="495197"/>
                  <a:pt x="365388" y="498934"/>
                  <a:pt x="371505" y="501516"/>
                </a:cubicBezTo>
                <a:cubicBezTo>
                  <a:pt x="408203" y="517000"/>
                  <a:pt x="442659" y="534654"/>
                  <a:pt x="476275" y="553122"/>
                </a:cubicBezTo>
                <a:cubicBezTo>
                  <a:pt x="531461" y="583213"/>
                  <a:pt x="586103" y="614082"/>
                  <a:pt x="649952" y="635294"/>
                </a:cubicBezTo>
                <a:cubicBezTo>
                  <a:pt x="673972" y="643298"/>
                  <a:pt x="698805" y="650018"/>
                  <a:pt x="727161" y="651328"/>
                </a:cubicBezTo>
                <a:cubicBezTo>
                  <a:pt x="726126" y="649081"/>
                  <a:pt x="724263" y="647883"/>
                  <a:pt x="722417" y="646921"/>
                </a:cubicBezTo>
                <a:cubicBezTo>
                  <a:pt x="660627" y="615969"/>
                  <a:pt x="600830" y="583590"/>
                  <a:pt x="546079" y="546328"/>
                </a:cubicBezTo>
                <a:cubicBezTo>
                  <a:pt x="478576" y="500409"/>
                  <a:pt x="420223" y="448637"/>
                  <a:pt x="378182" y="386585"/>
                </a:cubicBezTo>
                <a:cubicBezTo>
                  <a:pt x="376229" y="383975"/>
                  <a:pt x="374884" y="381528"/>
                  <a:pt x="370158" y="382100"/>
                </a:cubicBezTo>
                <a:cubicBezTo>
                  <a:pt x="358064" y="383802"/>
                  <a:pt x="356583" y="379236"/>
                  <a:pt x="357861" y="371252"/>
                </a:cubicBezTo>
                <a:cubicBezTo>
                  <a:pt x="361373" y="351608"/>
                  <a:pt x="352380" y="336565"/>
                  <a:pt x="331313" y="328203"/>
                </a:cubicBezTo>
                <a:cubicBezTo>
                  <a:pt x="316037" y="321986"/>
                  <a:pt x="303183" y="316425"/>
                  <a:pt x="319354" y="299282"/>
                </a:cubicBezTo>
                <a:cubicBezTo>
                  <a:pt x="323265" y="295249"/>
                  <a:pt x="321459" y="290249"/>
                  <a:pt x="319682" y="285719"/>
                </a:cubicBezTo>
                <a:cubicBezTo>
                  <a:pt x="317166" y="278905"/>
                  <a:pt x="312080" y="273828"/>
                  <a:pt x="306391" y="268585"/>
                </a:cubicBezTo>
                <a:cubicBezTo>
                  <a:pt x="303227" y="265647"/>
                  <a:pt x="299399" y="261602"/>
                  <a:pt x="303294" y="257334"/>
                </a:cubicBezTo>
                <a:cubicBezTo>
                  <a:pt x="307735" y="252289"/>
                  <a:pt x="314131" y="254598"/>
                  <a:pt x="319242" y="255403"/>
                </a:cubicBezTo>
                <a:cubicBezTo>
                  <a:pt x="342683" y="258970"/>
                  <a:pt x="357062" y="269803"/>
                  <a:pt x="364093" y="286745"/>
                </a:cubicBezTo>
                <a:cubicBezTo>
                  <a:pt x="368651" y="297582"/>
                  <a:pt x="374307" y="297608"/>
                  <a:pt x="385301" y="287973"/>
                </a:cubicBezTo>
                <a:cubicBezTo>
                  <a:pt x="397712" y="277216"/>
                  <a:pt x="408079" y="276436"/>
                  <a:pt x="417598" y="285722"/>
                </a:cubicBezTo>
                <a:cubicBezTo>
                  <a:pt x="425226" y="293339"/>
                  <a:pt x="431406" y="301607"/>
                  <a:pt x="440155" y="308139"/>
                </a:cubicBezTo>
                <a:cubicBezTo>
                  <a:pt x="463623" y="326175"/>
                  <a:pt x="485720" y="346039"/>
                  <a:pt x="534406" y="339430"/>
                </a:cubicBezTo>
                <a:cubicBezTo>
                  <a:pt x="520872" y="332528"/>
                  <a:pt x="507316" y="334645"/>
                  <a:pt x="495633" y="333450"/>
                </a:cubicBezTo>
                <a:cubicBezTo>
                  <a:pt x="487244" y="332567"/>
                  <a:pt x="478750" y="330037"/>
                  <a:pt x="486289" y="322243"/>
                </a:cubicBezTo>
                <a:cubicBezTo>
                  <a:pt x="494951" y="313365"/>
                  <a:pt x="489365" y="309771"/>
                  <a:pt x="484000" y="304964"/>
                </a:cubicBezTo>
                <a:cubicBezTo>
                  <a:pt x="471673" y="293645"/>
                  <a:pt x="461604" y="280392"/>
                  <a:pt x="436911" y="280536"/>
                </a:cubicBezTo>
                <a:cubicBezTo>
                  <a:pt x="433041" y="280530"/>
                  <a:pt x="429923" y="278297"/>
                  <a:pt x="426865" y="277007"/>
                </a:cubicBezTo>
                <a:cubicBezTo>
                  <a:pt x="422581" y="275154"/>
                  <a:pt x="418872" y="272993"/>
                  <a:pt x="420654" y="268269"/>
                </a:cubicBezTo>
                <a:cubicBezTo>
                  <a:pt x="422468" y="264016"/>
                  <a:pt x="426748" y="261125"/>
                  <a:pt x="432329" y="259975"/>
                </a:cubicBezTo>
                <a:cubicBezTo>
                  <a:pt x="437320" y="258895"/>
                  <a:pt x="442621" y="258016"/>
                  <a:pt x="447672" y="257879"/>
                </a:cubicBezTo>
                <a:cubicBezTo>
                  <a:pt x="470223" y="256809"/>
                  <a:pt x="486254" y="265543"/>
                  <a:pt x="502242" y="273572"/>
                </a:cubicBezTo>
                <a:cubicBezTo>
                  <a:pt x="558179" y="301436"/>
                  <a:pt x="607891" y="334326"/>
                  <a:pt x="659874" y="365516"/>
                </a:cubicBezTo>
                <a:cubicBezTo>
                  <a:pt x="711842" y="396471"/>
                  <a:pt x="772192" y="418818"/>
                  <a:pt x="829177" y="444421"/>
                </a:cubicBezTo>
                <a:cubicBezTo>
                  <a:pt x="960626" y="503711"/>
                  <a:pt x="1092650" y="562693"/>
                  <a:pt x="1231903" y="613682"/>
                </a:cubicBezTo>
                <a:cubicBezTo>
                  <a:pt x="1368099" y="663381"/>
                  <a:pt x="1823141" y="686561"/>
                  <a:pt x="1911736" y="685084"/>
                </a:cubicBezTo>
                <a:cubicBezTo>
                  <a:pt x="2024994" y="682992"/>
                  <a:pt x="2291986" y="655399"/>
                  <a:pt x="2564313" y="632143"/>
                </a:cubicBezTo>
                <a:cubicBezTo>
                  <a:pt x="2595089" y="629364"/>
                  <a:pt x="2625288" y="626893"/>
                  <a:pt x="2657304" y="624913"/>
                </a:cubicBezTo>
                <a:cubicBezTo>
                  <a:pt x="3564401" y="568191"/>
                  <a:pt x="4203594" y="276765"/>
                  <a:pt x="4235818" y="259339"/>
                </a:cubicBezTo>
                <a:cubicBezTo>
                  <a:pt x="4287616" y="231474"/>
                  <a:pt x="4460006" y="176429"/>
                  <a:pt x="4460331" y="176864"/>
                </a:cubicBezTo>
                <a:cubicBezTo>
                  <a:pt x="4464175" y="181144"/>
                  <a:pt x="4483735" y="184529"/>
                  <a:pt x="4499578" y="186791"/>
                </a:cubicBezTo>
                <a:lnTo>
                  <a:pt x="4514640" y="188841"/>
                </a:lnTo>
                <a:lnTo>
                  <a:pt x="4516523" y="189988"/>
                </a:lnTo>
                <a:cubicBezTo>
                  <a:pt x="4522035" y="190091"/>
                  <a:pt x="4521760" y="189857"/>
                  <a:pt x="4518126" y="189316"/>
                </a:cubicBezTo>
                <a:lnTo>
                  <a:pt x="4514640" y="188841"/>
                </a:lnTo>
                <a:lnTo>
                  <a:pt x="4511569" y="186970"/>
                </a:lnTo>
                <a:cubicBezTo>
                  <a:pt x="4510788" y="185226"/>
                  <a:pt x="4510719" y="182981"/>
                  <a:pt x="4510888" y="180943"/>
                </a:cubicBezTo>
                <a:cubicBezTo>
                  <a:pt x="4511690" y="170169"/>
                  <a:pt x="4517648" y="160906"/>
                  <a:pt x="4531865" y="155151"/>
                </a:cubicBezTo>
                <a:cubicBezTo>
                  <a:pt x="4545507" y="149703"/>
                  <a:pt x="4559473" y="144689"/>
                  <a:pt x="4573441" y="139676"/>
                </a:cubicBezTo>
                <a:cubicBezTo>
                  <a:pt x="4585075" y="135420"/>
                  <a:pt x="4593048" y="134454"/>
                  <a:pt x="4594964" y="145847"/>
                </a:cubicBezTo>
                <a:cubicBezTo>
                  <a:pt x="4596879" y="157242"/>
                  <a:pt x="4613452" y="160454"/>
                  <a:pt x="4623059" y="152410"/>
                </a:cubicBezTo>
                <a:cubicBezTo>
                  <a:pt x="4660632" y="120811"/>
                  <a:pt x="4705757" y="95654"/>
                  <a:pt x="4748356" y="68192"/>
                </a:cubicBezTo>
                <a:cubicBezTo>
                  <a:pt x="4778098" y="49168"/>
                  <a:pt x="4809406" y="31378"/>
                  <a:pt x="4833812" y="8017"/>
                </a:cubicBezTo>
                <a:cubicBezTo>
                  <a:pt x="4838299" y="3678"/>
                  <a:pt x="4842399" y="-2039"/>
                  <a:pt x="4850908" y="727"/>
                </a:cubicBezTo>
                <a:close/>
              </a:path>
            </a:pathLst>
          </a:custGeom>
          <a:solidFill>
            <a:schemeClr val="lt2">
              <a:alpha val="49803"/>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4" name="Google Shape;714;p64"/>
          <p:cNvSpPr txBox="1">
            <a:spLocks noGrp="1"/>
          </p:cNvSpPr>
          <p:nvPr>
            <p:ph type="title"/>
          </p:nvPr>
        </p:nvSpPr>
        <p:spPr>
          <a:xfrm>
            <a:off x="854283" y="2090114"/>
            <a:ext cx="2537167" cy="2481886"/>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100"/>
              <a:buFont typeface="Calibri"/>
              <a:buNone/>
            </a:pPr>
            <a:r>
              <a:rPr lang="en-US" sz="4100"/>
              <a:t>GDP (Gross Domestic Product)</a:t>
            </a:r>
            <a:endParaRPr/>
          </a:p>
        </p:txBody>
      </p:sp>
      <p:sp>
        <p:nvSpPr>
          <p:cNvPr id="715" name="Google Shape;715;p64"/>
          <p:cNvSpPr txBox="1">
            <a:spLocks noGrp="1"/>
          </p:cNvSpPr>
          <p:nvPr>
            <p:ph type="body" idx="1"/>
          </p:nvPr>
        </p:nvSpPr>
        <p:spPr>
          <a:xfrm>
            <a:off x="3963760" y="964850"/>
            <a:ext cx="4551590" cy="5488704"/>
          </a:xfrm>
          <a:prstGeom prst="rect">
            <a:avLst/>
          </a:prstGeom>
          <a:noFill/>
          <a:ln>
            <a:noFill/>
          </a:ln>
        </p:spPr>
        <p:txBody>
          <a:bodyPr spcFirstLastPara="1" wrap="square" lIns="91425" tIns="45700" rIns="91425" bIns="45700" anchor="ctr" anchorCtr="0">
            <a:normAutofit/>
          </a:bodyPr>
          <a:lstStyle/>
          <a:p>
            <a:pPr marL="228600" lvl="0" indent="-228600" algn="l" rtl="0">
              <a:lnSpc>
                <a:spcPct val="90000"/>
              </a:lnSpc>
              <a:spcBef>
                <a:spcPts val="0"/>
              </a:spcBef>
              <a:spcAft>
                <a:spcPts val="0"/>
              </a:spcAft>
              <a:buClr>
                <a:schemeClr val="dk1"/>
              </a:buClr>
              <a:buSzPts val="2400"/>
              <a:buChar char="•"/>
            </a:pPr>
            <a:r>
              <a:rPr lang="en-US" sz="2400" dirty="0"/>
              <a:t>GDP is (supposed to be) the total value of all goods and services produced within a country.</a:t>
            </a:r>
            <a:endParaRPr dirty="0"/>
          </a:p>
          <a:p>
            <a:pPr marL="228600" lvl="0" indent="-228600" algn="l" rtl="0">
              <a:lnSpc>
                <a:spcPct val="90000"/>
              </a:lnSpc>
              <a:spcBef>
                <a:spcPts val="1000"/>
              </a:spcBef>
              <a:spcAft>
                <a:spcPts val="0"/>
              </a:spcAft>
              <a:buClr>
                <a:schemeClr val="dk1"/>
              </a:buClr>
              <a:buSzPts val="2400"/>
              <a:buChar char="•"/>
            </a:pPr>
            <a:r>
              <a:rPr lang="en-US" sz="2400" dirty="0"/>
              <a:t>GDP is ”easy” (challenging but tractable) to measure.</a:t>
            </a:r>
            <a:endParaRPr dirty="0"/>
          </a:p>
          <a:p>
            <a:pPr marL="228600" lvl="0" indent="-228600" algn="l" rtl="0">
              <a:lnSpc>
                <a:spcPct val="90000"/>
              </a:lnSpc>
              <a:spcBef>
                <a:spcPts val="1000"/>
              </a:spcBef>
              <a:spcAft>
                <a:spcPts val="0"/>
              </a:spcAft>
              <a:buClr>
                <a:schemeClr val="dk1"/>
              </a:buClr>
              <a:buSzPts val="2400"/>
              <a:buChar char="•"/>
            </a:pPr>
            <a:r>
              <a:rPr lang="en-US" sz="2400" dirty="0"/>
              <a:t>It is meant to measure economic health, but does it?</a:t>
            </a:r>
            <a:endParaRPr dirty="0"/>
          </a:p>
          <a:p>
            <a:pPr marL="228600" lvl="0" indent="-228600" algn="l" rtl="0">
              <a:lnSpc>
                <a:spcPct val="90000"/>
              </a:lnSpc>
              <a:spcBef>
                <a:spcPts val="1000"/>
              </a:spcBef>
              <a:spcAft>
                <a:spcPts val="0"/>
              </a:spcAft>
              <a:buClr>
                <a:schemeClr val="dk1"/>
              </a:buClr>
              <a:buSzPts val="2400"/>
              <a:buChar char="•"/>
            </a:pPr>
            <a:r>
              <a:rPr lang="en-US" sz="2400" dirty="0"/>
              <a:t>As a formalization that allows measurement, does it capture the aspect of the world we want to formalize?</a:t>
            </a:r>
            <a:endParaRPr dirty="0"/>
          </a:p>
        </p:txBody>
      </p:sp>
      <p:sp>
        <p:nvSpPr>
          <p:cNvPr id="716" name="Google Shape;716;p64"/>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65"/>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GDP as a Measure of Economic Health</a:t>
            </a:r>
            <a:endParaRPr dirty="0"/>
          </a:p>
        </p:txBody>
      </p:sp>
      <p:sp>
        <p:nvSpPr>
          <p:cNvPr id="723" name="Google Shape;723;p65"/>
          <p:cNvSpPr txBox="1">
            <a:spLocks noGrp="1"/>
          </p:cNvSpPr>
          <p:nvPr>
            <p:ph type="body" idx="1"/>
          </p:nvPr>
        </p:nvSpPr>
        <p:spPr>
          <a:xfrm>
            <a:off x="628650" y="1825625"/>
            <a:ext cx="8064088" cy="43513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dirty="0"/>
              <a:t>As a measure, it has (at least) three kinds of problems:</a:t>
            </a:r>
            <a:endParaRPr dirty="0"/>
          </a:p>
          <a:p>
            <a:pPr marL="228600" lvl="0" indent="-228600" algn="l" rtl="0">
              <a:lnSpc>
                <a:spcPct val="90000"/>
              </a:lnSpc>
              <a:spcBef>
                <a:spcPts val="1000"/>
              </a:spcBef>
              <a:spcAft>
                <a:spcPts val="0"/>
              </a:spcAft>
              <a:buClr>
                <a:schemeClr val="dk1"/>
              </a:buClr>
              <a:buSzPts val="2800"/>
              <a:buChar char="•"/>
            </a:pPr>
            <a:r>
              <a:rPr lang="en-US" dirty="0"/>
              <a:t>Idealization: Imperfect counting of the thing it measures (what production &amp; work is it missing?)</a:t>
            </a:r>
            <a:endParaRPr dirty="0"/>
          </a:p>
          <a:p>
            <a:pPr marL="228600" lvl="0" indent="-228600" algn="l" rtl="0">
              <a:lnSpc>
                <a:spcPct val="90000"/>
              </a:lnSpc>
              <a:spcBef>
                <a:spcPts val="1000"/>
              </a:spcBef>
              <a:spcAft>
                <a:spcPts val="0"/>
              </a:spcAft>
              <a:buClr>
                <a:schemeClr val="dk1"/>
              </a:buClr>
              <a:buSzPts val="2800"/>
              <a:buChar char="•"/>
            </a:pPr>
            <a:r>
              <a:rPr lang="en-US" dirty="0"/>
              <a:t>Abstraction: counting all 10 million dollar expenditures as equally contributing to economic health (what kinds of expenditures might be more or less valuable?)</a:t>
            </a:r>
            <a:endParaRPr dirty="0"/>
          </a:p>
          <a:p>
            <a:pPr marL="228600" lvl="0" indent="-228600" algn="l" rtl="0">
              <a:lnSpc>
                <a:spcPct val="90000"/>
              </a:lnSpc>
              <a:spcBef>
                <a:spcPts val="1000"/>
              </a:spcBef>
              <a:spcAft>
                <a:spcPts val="0"/>
              </a:spcAft>
              <a:buClr>
                <a:schemeClr val="dk1"/>
              </a:buClr>
              <a:buSzPts val="2800"/>
              <a:buChar char="•"/>
            </a:pPr>
            <a:r>
              <a:rPr lang="en-US" dirty="0"/>
              <a:t>Imperfect tracking of the thing we really wanted to measure, which might have other values not captured</a:t>
            </a:r>
            <a:endParaRPr dirty="0"/>
          </a:p>
        </p:txBody>
      </p:sp>
      <p:sp>
        <p:nvSpPr>
          <p:cNvPr id="724" name="Google Shape;724;p65"/>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35</a:t>
            </a:fld>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2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2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5269C-77D3-37E0-631A-EAB83124366A}"/>
              </a:ext>
            </a:extLst>
          </p:cNvPr>
          <p:cNvSpPr>
            <a:spLocks noGrp="1"/>
          </p:cNvSpPr>
          <p:nvPr>
            <p:ph type="title"/>
          </p:nvPr>
        </p:nvSpPr>
        <p:spPr/>
        <p:txBody>
          <a:bodyPr/>
          <a:lstStyle/>
          <a:p>
            <a:r>
              <a:rPr lang="en-US" dirty="0"/>
              <a:t>Measuring ridership (in advance)</a:t>
            </a:r>
          </a:p>
        </p:txBody>
      </p:sp>
      <p:sp>
        <p:nvSpPr>
          <p:cNvPr id="3" name="Text Placeholder 2">
            <a:extLst>
              <a:ext uri="{FF2B5EF4-FFF2-40B4-BE49-F238E27FC236}">
                <a16:creationId xmlns:a16="http://schemas.microsoft.com/office/drawing/2014/main" id="{927153E2-5B42-73E6-9BC8-4D263A537EC4}"/>
              </a:ext>
            </a:extLst>
          </p:cNvPr>
          <p:cNvSpPr>
            <a:spLocks noGrp="1"/>
          </p:cNvSpPr>
          <p:nvPr>
            <p:ph type="body" idx="1"/>
          </p:nvPr>
        </p:nvSpPr>
        <p:spPr/>
        <p:txBody>
          <a:bodyPr>
            <a:normAutofit lnSpcReduction="10000"/>
          </a:bodyPr>
          <a:lstStyle/>
          <a:p>
            <a:r>
              <a:rPr lang="en-US" dirty="0"/>
              <a:t>Remember: emissions reduction from high-speed rail depends on </a:t>
            </a:r>
            <a:r>
              <a:rPr lang="en-US" i="1" dirty="0"/>
              <a:t>ridership.</a:t>
            </a:r>
          </a:p>
          <a:p>
            <a:endParaRPr lang="en-US" dirty="0"/>
          </a:p>
          <a:p>
            <a:r>
              <a:rPr lang="en-US" dirty="0"/>
              <a:t>Ridership is easy to measure after the fact. But we need to know how many people would ride each route </a:t>
            </a:r>
            <a:r>
              <a:rPr lang="en-US" i="1" dirty="0"/>
              <a:t>before</a:t>
            </a:r>
            <a:r>
              <a:rPr lang="en-US" dirty="0"/>
              <a:t> we decide whether to build it.</a:t>
            </a:r>
          </a:p>
          <a:p>
            <a:endParaRPr lang="en-US" dirty="0"/>
          </a:p>
          <a:p>
            <a:r>
              <a:rPr lang="en-US" dirty="0"/>
              <a:t>What </a:t>
            </a:r>
            <a:r>
              <a:rPr lang="en-US" i="1" dirty="0"/>
              <a:t>already existing</a:t>
            </a:r>
            <a:r>
              <a:rPr lang="en-US" dirty="0"/>
              <a:t> data could we use to estimate ridership? And how might that data be an imperfect proxy for rail ridership?</a:t>
            </a:r>
          </a:p>
        </p:txBody>
      </p:sp>
      <p:sp>
        <p:nvSpPr>
          <p:cNvPr id="4" name="Slide Number Placeholder 3">
            <a:extLst>
              <a:ext uri="{FF2B5EF4-FFF2-40B4-BE49-F238E27FC236}">
                <a16:creationId xmlns:a16="http://schemas.microsoft.com/office/drawing/2014/main" id="{B9E37451-9AAF-1B12-337F-8E31D0DE704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36</a:t>
            </a:fld>
            <a:endParaRPr lang="en-US"/>
          </a:p>
        </p:txBody>
      </p:sp>
      <p:pic>
        <p:nvPicPr>
          <p:cNvPr id="5" name="Google Shape;734;p66">
            <a:extLst>
              <a:ext uri="{FF2B5EF4-FFF2-40B4-BE49-F238E27FC236}">
                <a16:creationId xmlns:a16="http://schemas.microsoft.com/office/drawing/2014/main" id="{61095C46-8E17-4934-F4AF-172D6197A14B}"/>
              </a:ext>
            </a:extLst>
          </p:cNvPr>
          <p:cNvPicPr preferRelativeResize="0"/>
          <p:nvPr/>
        </p:nvPicPr>
        <p:blipFill>
          <a:blip r:embed="rId3">
            <a:alphaModFix/>
          </a:blip>
          <a:stretch>
            <a:fillRect/>
          </a:stretch>
        </p:blipFill>
        <p:spPr>
          <a:xfrm>
            <a:off x="6551726" y="5450912"/>
            <a:ext cx="1591475" cy="567825"/>
          </a:xfrm>
          <a:prstGeom prst="rect">
            <a:avLst/>
          </a:prstGeom>
          <a:noFill/>
          <a:ln>
            <a:noFill/>
          </a:ln>
        </p:spPr>
      </p:pic>
      <p:pic>
        <p:nvPicPr>
          <p:cNvPr id="2051" name="Picture 3" descr="Train Flat Color Clip art design 3235624 Vector Art at Vecteezy">
            <a:extLst>
              <a:ext uri="{FF2B5EF4-FFF2-40B4-BE49-F238E27FC236}">
                <a16:creationId xmlns:a16="http://schemas.microsoft.com/office/drawing/2014/main" id="{29135236-96AE-C0BD-CA91-32E22D7E6C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352625" y="-11704638"/>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254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48"/>
        <p:cNvGrpSpPr/>
        <p:nvPr/>
      </p:nvGrpSpPr>
      <p:grpSpPr>
        <a:xfrm>
          <a:off x="0" y="0"/>
          <a:ext cx="0" cy="0"/>
          <a:chOff x="0" y="0"/>
          <a:chExt cx="0" cy="0"/>
        </a:xfrm>
      </p:grpSpPr>
      <p:sp>
        <p:nvSpPr>
          <p:cNvPr id="749" name="Google Shape;749;p68"/>
          <p:cNvSpPr txBox="1">
            <a:spLocks noGrp="1"/>
          </p:cNvSpPr>
          <p:nvPr>
            <p:ph type="title"/>
          </p:nvPr>
        </p:nvSpPr>
        <p:spPr>
          <a:xfrm>
            <a:off x="311700" y="990668"/>
            <a:ext cx="8520600" cy="2675200"/>
          </a:xfrm>
          <a:prstGeom prst="rect">
            <a:avLst/>
          </a:prstGeom>
          <a:noFill/>
          <a:ln>
            <a:noFill/>
          </a:ln>
        </p:spPr>
        <p:txBody>
          <a:bodyPr spcFirstLastPara="1" wrap="square" lIns="91425" tIns="91425" rIns="91425" bIns="91425" anchor="b" anchorCtr="0">
            <a:normAutofit/>
          </a:bodyPr>
          <a:lstStyle/>
          <a:p>
            <a:pPr marL="0" lvl="0" indent="0" algn="ctr" rtl="0">
              <a:lnSpc>
                <a:spcPct val="90000"/>
              </a:lnSpc>
              <a:spcBef>
                <a:spcPts val="0"/>
              </a:spcBef>
              <a:spcAft>
                <a:spcPts val="0"/>
              </a:spcAft>
              <a:buClr>
                <a:schemeClr val="dk1"/>
              </a:buClr>
              <a:buSzPts val="12000"/>
              <a:buFont typeface="Source Sans Pro"/>
              <a:buNone/>
            </a:pPr>
            <a:r>
              <a:rPr lang="en-US" sz="6600"/>
              <a:t>Inclusion &amp; Exclusion from Data</a:t>
            </a:r>
            <a:endParaRPr/>
          </a:p>
        </p:txBody>
      </p:sp>
      <p:sp>
        <p:nvSpPr>
          <p:cNvPr id="751" name="Google Shape;751;p68"/>
          <p:cNvSpPr txBox="1">
            <a:spLocks noGrp="1"/>
          </p:cNvSpPr>
          <p:nvPr>
            <p:ph type="sldNum" idx="12"/>
          </p:nvPr>
        </p:nvSpPr>
        <p:spPr>
          <a:xfrm>
            <a:off x="8497999" y="6251679"/>
            <a:ext cx="548700" cy="5247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Clr>
                <a:schemeClr val="lt1"/>
              </a:buClr>
              <a:buSzPts val="1200"/>
              <a:buFont typeface="Calibri"/>
              <a:buNone/>
            </a:pPr>
            <a:fld id="{00000000-1234-1234-1234-123412341234}" type="slidenum">
              <a:rPr lang="en-US"/>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63"/>
        <p:cNvGrpSpPr/>
        <p:nvPr/>
      </p:nvGrpSpPr>
      <p:grpSpPr>
        <a:xfrm>
          <a:off x="0" y="0"/>
          <a:ext cx="0" cy="0"/>
          <a:chOff x="0" y="0"/>
          <a:chExt cx="0" cy="0"/>
        </a:xfrm>
      </p:grpSpPr>
      <p:sp>
        <p:nvSpPr>
          <p:cNvPr id="764" name="Google Shape;764;p70"/>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765" name="Google Shape;765;p70" descr="A picture containing text&#10;&#10;Description automatically generated"/>
          <p:cNvPicPr preferRelativeResize="0">
            <a:picLocks noGrp="1"/>
          </p:cNvPicPr>
          <p:nvPr>
            <p:ph type="body" idx="2"/>
          </p:nvPr>
        </p:nvPicPr>
        <p:blipFill rotWithShape="1">
          <a:blip r:embed="rId3">
            <a:alphaModFix/>
          </a:blip>
          <a:srcRect/>
          <a:stretch/>
        </p:blipFill>
        <p:spPr>
          <a:xfrm>
            <a:off x="2642616" y="10"/>
            <a:ext cx="6501300" cy="6858000"/>
          </a:xfrm>
          <a:prstGeom prst="rect">
            <a:avLst/>
          </a:prstGeom>
          <a:noFill/>
          <a:ln>
            <a:noFill/>
          </a:ln>
        </p:spPr>
      </p:pic>
      <p:sp>
        <p:nvSpPr>
          <p:cNvPr id="766" name="Google Shape;766;p70"/>
          <p:cNvSpPr/>
          <p:nvPr/>
        </p:nvSpPr>
        <p:spPr>
          <a:xfrm>
            <a:off x="1" y="0"/>
            <a:ext cx="7317451" cy="6858000"/>
          </a:xfrm>
          <a:prstGeom prst="rect">
            <a:avLst/>
          </a:prstGeom>
          <a:gradFill>
            <a:gsLst>
              <a:gs pos="0">
                <a:srgbClr val="FFFFFF">
                  <a:alpha val="0"/>
                </a:srgbClr>
              </a:gs>
              <a:gs pos="19000">
                <a:srgbClr val="FFFFFF">
                  <a:alpha val="37647"/>
                </a:srgbClr>
              </a:gs>
              <a:gs pos="35000">
                <a:srgbClr val="FFFFFF">
                  <a:alpha val="77647"/>
                </a:srgbClr>
              </a:gs>
              <a:gs pos="5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7" name="Google Shape;767;p70"/>
          <p:cNvSpPr txBox="1">
            <a:spLocks noGrp="1"/>
          </p:cNvSpPr>
          <p:nvPr>
            <p:ph type="title"/>
          </p:nvPr>
        </p:nvSpPr>
        <p:spPr>
          <a:xfrm>
            <a:off x="278319" y="1161288"/>
            <a:ext cx="2975519" cy="112471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2400"/>
              <a:buFont typeface="Calibri"/>
              <a:buNone/>
            </a:pPr>
            <a:r>
              <a:rPr lang="en-US" sz="3200" dirty="0"/>
              <a:t>Risks of Inclusion in Data</a:t>
            </a:r>
            <a:endParaRPr sz="3200" dirty="0"/>
          </a:p>
        </p:txBody>
      </p:sp>
      <p:sp>
        <p:nvSpPr>
          <p:cNvPr id="768" name="Google Shape;768;p70"/>
          <p:cNvSpPr/>
          <p:nvPr/>
        </p:nvSpPr>
        <p:spPr>
          <a:xfrm rot="5400000">
            <a:off x="487775" y="674370"/>
            <a:ext cx="73152" cy="41148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69" name="Google Shape;769;p70"/>
          <p:cNvSpPr/>
          <p:nvPr/>
        </p:nvSpPr>
        <p:spPr>
          <a:xfrm>
            <a:off x="321183" y="2443480"/>
            <a:ext cx="2475738" cy="9144"/>
          </a:xfrm>
          <a:prstGeom prst="rect">
            <a:avLst/>
          </a:prstGeom>
          <a:solidFill>
            <a:srgbClr val="D5D5D5"/>
          </a:solidFill>
          <a:ln w="9525" cap="flat" cmpd="sng">
            <a:solidFill>
              <a:srgbClr val="D5D5D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770" name="Google Shape;770;p70"/>
          <p:cNvSpPr txBox="1">
            <a:spLocks noGrp="1"/>
          </p:cNvSpPr>
          <p:nvPr>
            <p:ph type="body" idx="1"/>
          </p:nvPr>
        </p:nvSpPr>
        <p:spPr>
          <a:xfrm>
            <a:off x="278320" y="2718054"/>
            <a:ext cx="2579180" cy="3814278"/>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dk1"/>
              </a:buClr>
              <a:buSzPts val="2000"/>
              <a:buChar char="•"/>
            </a:pPr>
            <a:r>
              <a:rPr lang="en-US" sz="2000" dirty="0"/>
              <a:t>Violation of privacy</a:t>
            </a:r>
            <a:endParaRPr dirty="0"/>
          </a:p>
          <a:p>
            <a:pPr marL="228600" lvl="0" indent="-228600" algn="l" rtl="0">
              <a:lnSpc>
                <a:spcPct val="90000"/>
              </a:lnSpc>
              <a:spcBef>
                <a:spcPts val="1000"/>
              </a:spcBef>
              <a:spcAft>
                <a:spcPts val="0"/>
              </a:spcAft>
              <a:buClr>
                <a:schemeClr val="dk1"/>
              </a:buClr>
              <a:buSzPts val="2000"/>
              <a:buChar char="•"/>
            </a:pPr>
            <a:r>
              <a:rPr lang="en-US" sz="2000" dirty="0"/>
              <a:t>Data scraped without consent</a:t>
            </a:r>
            <a:endParaRPr dirty="0"/>
          </a:p>
          <a:p>
            <a:pPr marL="228600" lvl="0" indent="-228600">
              <a:buSzPts val="2000"/>
            </a:pPr>
            <a:r>
              <a:rPr lang="en-US" sz="2000" dirty="0"/>
              <a:t>"Consent" not informed</a:t>
            </a:r>
            <a:endParaRPr dirty="0"/>
          </a:p>
          <a:p>
            <a:pPr marL="228600" lvl="0" indent="-228600" algn="l" rtl="0">
              <a:lnSpc>
                <a:spcPct val="90000"/>
              </a:lnSpc>
              <a:spcBef>
                <a:spcPts val="1000"/>
              </a:spcBef>
              <a:spcAft>
                <a:spcPts val="0"/>
              </a:spcAft>
              <a:buClr>
                <a:schemeClr val="dk1"/>
              </a:buClr>
              <a:buSzPts val="2000"/>
              <a:buChar char="•"/>
            </a:pPr>
            <a:r>
              <a:rPr lang="en-US" sz="2000" dirty="0"/>
              <a:t>Risks to Fourth Amendment rights (probable cause)</a:t>
            </a:r>
            <a:endParaRPr dirty="0"/>
          </a:p>
          <a:p>
            <a:pPr marL="228600" lvl="0" indent="-228600" algn="l" rtl="0">
              <a:lnSpc>
                <a:spcPct val="90000"/>
              </a:lnSpc>
              <a:spcBef>
                <a:spcPts val="1000"/>
              </a:spcBef>
              <a:spcAft>
                <a:spcPts val="0"/>
              </a:spcAft>
              <a:buClr>
                <a:schemeClr val="dk1"/>
              </a:buClr>
              <a:buSzPts val="2000"/>
              <a:buChar char="•"/>
            </a:pPr>
            <a:r>
              <a:rPr lang="en-US" sz="2000" dirty="0"/>
              <a:t>Risks to other civil liberties</a:t>
            </a:r>
          </a:p>
          <a:p>
            <a:pPr marL="228600" lvl="0" indent="-228600" algn="l" rtl="0">
              <a:lnSpc>
                <a:spcPct val="90000"/>
              </a:lnSpc>
              <a:spcBef>
                <a:spcPts val="1000"/>
              </a:spcBef>
              <a:spcAft>
                <a:spcPts val="0"/>
              </a:spcAft>
              <a:buClr>
                <a:schemeClr val="dk1"/>
              </a:buClr>
              <a:buSzPts val="2000"/>
              <a:buChar char="•"/>
            </a:pPr>
            <a:r>
              <a:rPr lang="en-US" sz="2000" dirty="0"/>
              <a:t>Misinterpretation of data </a:t>
            </a:r>
            <a:endParaRPr dirty="0"/>
          </a:p>
        </p:txBody>
      </p:sp>
      <p:sp>
        <p:nvSpPr>
          <p:cNvPr id="771" name="Google Shape;771;p70"/>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7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7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70">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70">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7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784"/>
        <p:cNvGrpSpPr/>
        <p:nvPr/>
      </p:nvGrpSpPr>
      <p:grpSpPr>
        <a:xfrm>
          <a:off x="0" y="0"/>
          <a:ext cx="0" cy="0"/>
          <a:chOff x="0" y="0"/>
          <a:chExt cx="0" cy="0"/>
        </a:xfrm>
      </p:grpSpPr>
      <p:pic>
        <p:nvPicPr>
          <p:cNvPr id="785" name="Google Shape;785;p72"/>
          <p:cNvPicPr preferRelativeResize="0"/>
          <p:nvPr/>
        </p:nvPicPr>
        <p:blipFill rotWithShape="1">
          <a:blip r:embed="rId3">
            <a:alphaModFix/>
          </a:blip>
          <a:srcRect l="20926" r="32477"/>
          <a:stretch/>
        </p:blipFill>
        <p:spPr>
          <a:xfrm>
            <a:off x="3886578" y="10"/>
            <a:ext cx="5257422" cy="6858000"/>
          </a:xfrm>
          <a:custGeom>
            <a:avLst/>
            <a:gdLst/>
            <a:ahLst/>
            <a:cxnLst/>
            <a:rect l="l" t="t" r="r" b="b"/>
            <a:pathLst>
              <a:path w="7009896" h="6858000" extrusionOk="0">
                <a:moveTo>
                  <a:pt x="0" y="0"/>
                </a:moveTo>
                <a:lnTo>
                  <a:pt x="7009896" y="0"/>
                </a:lnTo>
                <a:lnTo>
                  <a:pt x="7009896" y="6858000"/>
                </a:lnTo>
                <a:lnTo>
                  <a:pt x="21616" y="6858000"/>
                </a:lnTo>
                <a:lnTo>
                  <a:pt x="129867" y="6647018"/>
                </a:lnTo>
                <a:cubicBezTo>
                  <a:pt x="1043295" y="4758249"/>
                  <a:pt x="1332296" y="2559611"/>
                  <a:pt x="814641" y="380651"/>
                </a:cubicBezTo>
                <a:lnTo>
                  <a:pt x="714685" y="1"/>
                </a:lnTo>
                <a:lnTo>
                  <a:pt x="0" y="1"/>
                </a:lnTo>
                <a:close/>
              </a:path>
            </a:pathLst>
          </a:custGeom>
          <a:noFill/>
          <a:ln>
            <a:noFill/>
          </a:ln>
        </p:spPr>
      </p:pic>
      <p:sp>
        <p:nvSpPr>
          <p:cNvPr id="786" name="Google Shape;786;p72"/>
          <p:cNvSpPr/>
          <p:nvPr/>
        </p:nvSpPr>
        <p:spPr>
          <a:xfrm>
            <a:off x="0" y="-1"/>
            <a:ext cx="4860054" cy="6858002"/>
          </a:xfrm>
          <a:custGeom>
            <a:avLst/>
            <a:gdLst/>
            <a:ahLst/>
            <a:cxnLst/>
            <a:rect l="l" t="t" r="r" b="b"/>
            <a:pathLst>
              <a:path w="6480073" h="6858002" extrusionOk="0">
                <a:moveTo>
                  <a:pt x="6130244" y="0"/>
                </a:moveTo>
                <a:lnTo>
                  <a:pt x="6212951" y="314584"/>
                </a:lnTo>
                <a:cubicBezTo>
                  <a:pt x="6745828" y="2551616"/>
                  <a:pt x="6460994" y="4808873"/>
                  <a:pt x="5540779" y="6756649"/>
                </a:cubicBezTo>
                <a:lnTo>
                  <a:pt x="5489971" y="6858002"/>
                </a:lnTo>
                <a:lnTo>
                  <a:pt x="0" y="6858002"/>
                </a:lnTo>
                <a:lnTo>
                  <a:pt x="0" y="0"/>
                </a:lnTo>
                <a:close/>
              </a:path>
            </a:pathLst>
          </a:custGeom>
          <a:solidFill>
            <a:schemeClr val="lt1">
              <a:alpha val="8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7" name="Google Shape;787;p72"/>
          <p:cNvSpPr/>
          <p:nvPr/>
        </p:nvSpPr>
        <p:spPr>
          <a:xfrm>
            <a:off x="0" y="0"/>
            <a:ext cx="4686912" cy="6858001"/>
          </a:xfrm>
          <a:custGeom>
            <a:avLst/>
            <a:gdLst/>
            <a:ahLst/>
            <a:cxnLst/>
            <a:rect l="l" t="t" r="r" b="b"/>
            <a:pathLst>
              <a:path w="6249216" h="6858001" extrusionOk="0">
                <a:moveTo>
                  <a:pt x="0" y="0"/>
                </a:moveTo>
                <a:lnTo>
                  <a:pt x="5893742" y="1"/>
                </a:lnTo>
                <a:lnTo>
                  <a:pt x="5993697" y="380651"/>
                </a:lnTo>
                <a:cubicBezTo>
                  <a:pt x="6511353" y="2559611"/>
                  <a:pt x="6222352" y="4758249"/>
                  <a:pt x="5308924" y="6647018"/>
                </a:cubicBezTo>
                <a:lnTo>
                  <a:pt x="5200672" y="6858001"/>
                </a:lnTo>
                <a:lnTo>
                  <a:pt x="1" y="6858001"/>
                </a:lnTo>
                <a:close/>
              </a:path>
            </a:pathLst>
          </a:custGeom>
          <a:solidFill>
            <a:srgbClr val="41414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8" name="Google Shape;788;p72"/>
          <p:cNvSpPr txBox="1">
            <a:spLocks noGrp="1"/>
          </p:cNvSpPr>
          <p:nvPr>
            <p:ph type="title"/>
          </p:nvPr>
        </p:nvSpPr>
        <p:spPr>
          <a:xfrm>
            <a:off x="603504" y="1396289"/>
            <a:ext cx="3586844"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100"/>
              <a:buFont typeface="Calibri"/>
              <a:buNone/>
            </a:pPr>
            <a:r>
              <a:rPr lang="en-US" sz="3100" dirty="0"/>
              <a:t>Exclusion from Algorithmic Data </a:t>
            </a:r>
            <a:endParaRPr dirty="0"/>
          </a:p>
        </p:txBody>
      </p:sp>
      <p:sp>
        <p:nvSpPr>
          <p:cNvPr id="789" name="Google Shape;789;p72"/>
          <p:cNvSpPr txBox="1">
            <a:spLocks noGrp="1"/>
          </p:cNvSpPr>
          <p:nvPr>
            <p:ph type="body" idx="1"/>
          </p:nvPr>
        </p:nvSpPr>
        <p:spPr>
          <a:xfrm>
            <a:off x="603504" y="2871982"/>
            <a:ext cx="3586843" cy="318168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400"/>
              <a:buNone/>
            </a:pPr>
            <a:r>
              <a:rPr lang="en-US" sz="2400" dirty="0"/>
              <a:t>How does the exclusion of some people’s life habits, patterns, preferences, beliefs, and desires from data affect our later use of that data in our algorithms?</a:t>
            </a:r>
            <a:endParaRPr dirty="0"/>
          </a:p>
        </p:txBody>
      </p:sp>
      <p:sp>
        <p:nvSpPr>
          <p:cNvPr id="790" name="Google Shape;790;p72"/>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5CCF1-9854-3F2E-9C66-A37496A7AEF9}"/>
              </a:ext>
            </a:extLst>
          </p:cNvPr>
          <p:cNvSpPr>
            <a:spLocks noGrp="1"/>
          </p:cNvSpPr>
          <p:nvPr>
            <p:ph type="title"/>
          </p:nvPr>
        </p:nvSpPr>
        <p:spPr/>
        <p:txBody>
          <a:bodyPr/>
          <a:lstStyle/>
          <a:p>
            <a:r>
              <a:rPr lang="en-US" dirty="0"/>
              <a:t>High-Speed Rail and Algorithms</a:t>
            </a:r>
          </a:p>
        </p:txBody>
      </p:sp>
      <p:sp>
        <p:nvSpPr>
          <p:cNvPr id="3" name="Text Placeholder 2">
            <a:extLst>
              <a:ext uri="{FF2B5EF4-FFF2-40B4-BE49-F238E27FC236}">
                <a16:creationId xmlns:a16="http://schemas.microsoft.com/office/drawing/2014/main" id="{897EFE05-768B-FE43-AE96-C33BF82EBBE1}"/>
              </a:ext>
            </a:extLst>
          </p:cNvPr>
          <p:cNvSpPr>
            <a:spLocks noGrp="1"/>
          </p:cNvSpPr>
          <p:nvPr>
            <p:ph type="body" idx="1"/>
          </p:nvPr>
        </p:nvSpPr>
        <p:spPr>
          <a:xfrm>
            <a:off x="628650" y="1578077"/>
            <a:ext cx="7886700" cy="4277033"/>
          </a:xfrm>
        </p:spPr>
        <p:txBody>
          <a:bodyPr>
            <a:normAutofit/>
          </a:bodyPr>
          <a:lstStyle/>
          <a:p>
            <a:endParaRPr lang="en-US" dirty="0"/>
          </a:p>
          <a:p>
            <a:r>
              <a:rPr lang="en-US" sz="3000" dirty="0"/>
              <a:t>How could we use an algorithm to find the best route?</a:t>
            </a:r>
          </a:p>
          <a:p>
            <a:pPr lvl="1"/>
            <a:r>
              <a:rPr lang="en-US" dirty="0"/>
              <a:t>What an interesting question! Let’s come back to that in a few weeks…</a:t>
            </a:r>
          </a:p>
          <a:p>
            <a:endParaRPr lang="en-US" dirty="0"/>
          </a:p>
          <a:p>
            <a:r>
              <a:rPr lang="en-US" sz="3000" dirty="0"/>
              <a:t>Okay… how could we use an algorithm to </a:t>
            </a:r>
            <a:r>
              <a:rPr lang="en-US" sz="3000" i="1" dirty="0"/>
              <a:t>select</a:t>
            </a:r>
            <a:r>
              <a:rPr lang="en-US" sz="3000" dirty="0"/>
              <a:t> the best route from a set of proposals?</a:t>
            </a:r>
          </a:p>
        </p:txBody>
      </p:sp>
      <p:sp>
        <p:nvSpPr>
          <p:cNvPr id="4" name="Slide Number Placeholder 3">
            <a:extLst>
              <a:ext uri="{FF2B5EF4-FFF2-40B4-BE49-F238E27FC236}">
                <a16:creationId xmlns:a16="http://schemas.microsoft.com/office/drawing/2014/main" id="{A3DAF4F0-5F4A-EB86-2DCF-AD05A57F0B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spTree>
    <p:extLst>
      <p:ext uri="{BB962C8B-B14F-4D97-AF65-F5344CB8AC3E}">
        <p14:creationId xmlns:p14="http://schemas.microsoft.com/office/powerpoint/2010/main" val="2839838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70"/>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765" name="Google Shape;765;p70" descr="A picture containing text&#10;&#10;Description automatically generated"/>
          <p:cNvPicPr preferRelativeResize="0">
            <a:picLocks noGrp="1"/>
          </p:cNvPicPr>
          <p:nvPr>
            <p:ph type="body" idx="2"/>
          </p:nvPr>
        </p:nvPicPr>
        <p:blipFill rotWithShape="1">
          <a:blip r:embed="rId3">
            <a:alphaModFix/>
          </a:blip>
          <a:srcRect/>
          <a:stretch/>
        </p:blipFill>
        <p:spPr>
          <a:xfrm>
            <a:off x="2642616" y="10"/>
            <a:ext cx="6501300" cy="6858000"/>
          </a:xfrm>
          <a:prstGeom prst="rect">
            <a:avLst/>
          </a:prstGeom>
          <a:noFill/>
          <a:ln>
            <a:noFill/>
          </a:ln>
        </p:spPr>
      </p:pic>
      <p:sp>
        <p:nvSpPr>
          <p:cNvPr id="766" name="Google Shape;766;p70"/>
          <p:cNvSpPr/>
          <p:nvPr/>
        </p:nvSpPr>
        <p:spPr>
          <a:xfrm>
            <a:off x="1" y="0"/>
            <a:ext cx="7317451" cy="6858000"/>
          </a:xfrm>
          <a:prstGeom prst="rect">
            <a:avLst/>
          </a:prstGeom>
          <a:gradFill>
            <a:gsLst>
              <a:gs pos="0">
                <a:srgbClr val="FFFFFF">
                  <a:alpha val="0"/>
                </a:srgbClr>
              </a:gs>
              <a:gs pos="19000">
                <a:srgbClr val="FFFFFF">
                  <a:alpha val="37647"/>
                </a:srgbClr>
              </a:gs>
              <a:gs pos="35000">
                <a:srgbClr val="FFFFFF">
                  <a:alpha val="77647"/>
                </a:srgbClr>
              </a:gs>
              <a:gs pos="5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7" name="Google Shape;767;p70"/>
          <p:cNvSpPr txBox="1">
            <a:spLocks noGrp="1"/>
          </p:cNvSpPr>
          <p:nvPr>
            <p:ph type="title"/>
          </p:nvPr>
        </p:nvSpPr>
        <p:spPr>
          <a:xfrm>
            <a:off x="278319" y="1161288"/>
            <a:ext cx="3593037" cy="112471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2400"/>
              <a:buFont typeface="Calibri"/>
              <a:buNone/>
            </a:pPr>
            <a:r>
              <a:rPr lang="en-US" sz="3200" dirty="0"/>
              <a:t>Risks of</a:t>
            </a:r>
            <a:br>
              <a:rPr lang="en-US" sz="3200" dirty="0"/>
            </a:br>
            <a:r>
              <a:rPr lang="en-US" sz="3200" i="1" dirty="0"/>
              <a:t>Exclusion From </a:t>
            </a:r>
            <a:r>
              <a:rPr lang="en-US" sz="3200" dirty="0"/>
              <a:t>Data</a:t>
            </a:r>
            <a:endParaRPr sz="3200" dirty="0"/>
          </a:p>
        </p:txBody>
      </p:sp>
      <p:sp>
        <p:nvSpPr>
          <p:cNvPr id="768" name="Google Shape;768;p70"/>
          <p:cNvSpPr/>
          <p:nvPr/>
        </p:nvSpPr>
        <p:spPr>
          <a:xfrm rot="5400000">
            <a:off x="487775" y="674370"/>
            <a:ext cx="73152" cy="41148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69" name="Google Shape;769;p70"/>
          <p:cNvSpPr/>
          <p:nvPr/>
        </p:nvSpPr>
        <p:spPr>
          <a:xfrm>
            <a:off x="321183" y="2443480"/>
            <a:ext cx="2475738" cy="9144"/>
          </a:xfrm>
          <a:prstGeom prst="rect">
            <a:avLst/>
          </a:prstGeom>
          <a:solidFill>
            <a:srgbClr val="D5D5D5"/>
          </a:solidFill>
          <a:ln w="9525" cap="flat" cmpd="sng">
            <a:solidFill>
              <a:srgbClr val="D5D5D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770" name="Google Shape;770;p70"/>
          <p:cNvSpPr txBox="1">
            <a:spLocks noGrp="1"/>
          </p:cNvSpPr>
          <p:nvPr>
            <p:ph type="body" idx="1"/>
          </p:nvPr>
        </p:nvSpPr>
        <p:spPr>
          <a:xfrm>
            <a:off x="278320" y="2718054"/>
            <a:ext cx="2678636" cy="381427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000"/>
              <a:buChar char="•"/>
            </a:pPr>
            <a:r>
              <a:rPr lang="en-US" sz="2000" dirty="0"/>
              <a:t>Data doesn’t describe you</a:t>
            </a:r>
            <a:endParaRPr dirty="0"/>
          </a:p>
          <a:p>
            <a:pPr marL="228600" lvl="0" indent="-228600" algn="l" rtl="0">
              <a:lnSpc>
                <a:spcPct val="90000"/>
              </a:lnSpc>
              <a:spcBef>
                <a:spcPts val="1000"/>
              </a:spcBef>
              <a:spcAft>
                <a:spcPts val="0"/>
              </a:spcAft>
              <a:buClr>
                <a:schemeClr val="dk1"/>
              </a:buClr>
              <a:buSzPts val="2000"/>
              <a:buChar char="•"/>
            </a:pPr>
            <a:r>
              <a:rPr lang="en-US" sz="2000" dirty="0"/>
              <a:t>Your needs are not accounted for in political decision-making</a:t>
            </a:r>
          </a:p>
          <a:p>
            <a:pPr marL="228600" lvl="0" indent="-228600" algn="l" rtl="0">
              <a:lnSpc>
                <a:spcPct val="90000"/>
              </a:lnSpc>
              <a:spcBef>
                <a:spcPts val="1000"/>
              </a:spcBef>
              <a:spcAft>
                <a:spcPts val="0"/>
              </a:spcAft>
              <a:buClr>
                <a:schemeClr val="dk1"/>
              </a:buClr>
              <a:buSzPts val="2000"/>
              <a:buChar char="•"/>
            </a:pPr>
            <a:r>
              <a:rPr lang="en-US" sz="2000" dirty="0"/>
              <a:t>Exclusion from resources</a:t>
            </a:r>
            <a:endParaRPr dirty="0"/>
          </a:p>
          <a:p>
            <a:pPr marL="228600" lvl="0" indent="-228600" algn="l" rtl="0">
              <a:lnSpc>
                <a:spcPct val="90000"/>
              </a:lnSpc>
              <a:spcBef>
                <a:spcPts val="1000"/>
              </a:spcBef>
              <a:spcAft>
                <a:spcPts val="0"/>
              </a:spcAft>
              <a:buClr>
                <a:schemeClr val="dk1"/>
              </a:buClr>
              <a:buSzPts val="2000"/>
              <a:buChar char="•"/>
            </a:pPr>
            <a:r>
              <a:rPr lang="en-US" sz="2000" dirty="0"/>
              <a:t>State might take action to make you more “legible”</a:t>
            </a:r>
            <a:endParaRPr dirty="0"/>
          </a:p>
        </p:txBody>
      </p:sp>
      <p:sp>
        <p:nvSpPr>
          <p:cNvPr id="771" name="Google Shape;771;p70"/>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40</a:t>
            </a:fld>
            <a:endParaRPr/>
          </a:p>
        </p:txBody>
      </p:sp>
    </p:spTree>
    <p:extLst>
      <p:ext uri="{BB962C8B-B14F-4D97-AF65-F5344CB8AC3E}">
        <p14:creationId xmlns:p14="http://schemas.microsoft.com/office/powerpoint/2010/main" val="3990502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7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7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7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5" name="Google Shape;795;p73"/>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Incommensurability, Measurement, and Inclusion</a:t>
            </a:r>
            <a:endParaRPr/>
          </a:p>
        </p:txBody>
      </p:sp>
      <p:sp>
        <p:nvSpPr>
          <p:cNvPr id="796" name="Google Shape;796;p73"/>
          <p:cNvSpPr txBox="1">
            <a:spLocks noGrp="1"/>
          </p:cNvSpPr>
          <p:nvPr>
            <p:ph type="body" idx="1"/>
          </p:nvPr>
        </p:nvSpPr>
        <p:spPr>
          <a:xfrm>
            <a:off x="628650" y="1825625"/>
            <a:ext cx="8357088" cy="483894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dirty="0"/>
              <a:t>Think about the problems you have solved in this class or could imagine solving with your current skills.</a:t>
            </a:r>
          </a:p>
          <a:p>
            <a:pPr marL="0" lvl="0" indent="0" algn="l" rtl="0">
              <a:lnSpc>
                <a:spcPct val="90000"/>
              </a:lnSpc>
              <a:spcBef>
                <a:spcPts val="0"/>
              </a:spcBef>
              <a:spcAft>
                <a:spcPts val="0"/>
              </a:spcAft>
              <a:buClr>
                <a:schemeClr val="dk1"/>
              </a:buClr>
              <a:buSzPts val="2800"/>
              <a:buNone/>
            </a:pPr>
            <a:endParaRPr dirty="0"/>
          </a:p>
          <a:p>
            <a:pPr marL="228600" lvl="0" indent="-228600" algn="l" rtl="0">
              <a:lnSpc>
                <a:spcPct val="90000"/>
              </a:lnSpc>
              <a:spcBef>
                <a:spcPts val="1000"/>
              </a:spcBef>
              <a:spcAft>
                <a:spcPts val="0"/>
              </a:spcAft>
              <a:buClr>
                <a:schemeClr val="dk1"/>
              </a:buClr>
              <a:buSzPts val="2800"/>
              <a:buChar char="•"/>
            </a:pPr>
            <a:r>
              <a:rPr lang="en-US" dirty="0"/>
              <a:t>Can you think of any that involve incommensurable values?</a:t>
            </a:r>
            <a:endParaRPr dirty="0"/>
          </a:p>
          <a:p>
            <a:pPr marL="228600" lvl="0" indent="-228600" algn="l" rtl="0">
              <a:lnSpc>
                <a:spcPct val="90000"/>
              </a:lnSpc>
              <a:spcBef>
                <a:spcPts val="1000"/>
              </a:spcBef>
              <a:spcAft>
                <a:spcPts val="0"/>
              </a:spcAft>
              <a:buClr>
                <a:schemeClr val="dk1"/>
              </a:buClr>
              <a:buSzPts val="2800"/>
              <a:buChar char="•"/>
            </a:pPr>
            <a:r>
              <a:rPr lang="en-US" dirty="0"/>
              <a:t>What questions might you ask about the measurements that went into producing the numbers on which you relied?</a:t>
            </a:r>
            <a:endParaRPr dirty="0"/>
          </a:p>
          <a:p>
            <a:pPr marL="228600" lvl="0" indent="-228600" algn="l" rtl="0">
              <a:lnSpc>
                <a:spcPct val="90000"/>
              </a:lnSpc>
              <a:spcBef>
                <a:spcPts val="1000"/>
              </a:spcBef>
              <a:spcAft>
                <a:spcPts val="0"/>
              </a:spcAft>
              <a:buClr>
                <a:schemeClr val="dk1"/>
              </a:buClr>
              <a:buSzPts val="2800"/>
              <a:buChar char="•"/>
            </a:pPr>
            <a:r>
              <a:rPr lang="en-US" dirty="0"/>
              <a:t>What kinds of people might be included or excluded from the data because of how it was gathered?</a:t>
            </a:r>
            <a:endParaRPr dirty="0"/>
          </a:p>
        </p:txBody>
      </p:sp>
      <p:sp>
        <p:nvSpPr>
          <p:cNvPr id="797" name="Google Shape;797;p73"/>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9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9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5">
          <a:extLst>
            <a:ext uri="{FF2B5EF4-FFF2-40B4-BE49-F238E27FC236}">
              <a16:creationId xmlns:a16="http://schemas.microsoft.com/office/drawing/2014/main" id="{77BC75F2-65D5-F786-8F85-FD83B3682F80}"/>
            </a:ext>
          </a:extLst>
        </p:cNvPr>
        <p:cNvGrpSpPr/>
        <p:nvPr/>
      </p:nvGrpSpPr>
      <p:grpSpPr>
        <a:xfrm>
          <a:off x="0" y="0"/>
          <a:ext cx="0" cy="0"/>
          <a:chOff x="0" y="0"/>
          <a:chExt cx="0" cy="0"/>
        </a:xfrm>
      </p:grpSpPr>
      <p:sp>
        <p:nvSpPr>
          <p:cNvPr id="176" name="Google Shape;176;p24">
            <a:extLst>
              <a:ext uri="{FF2B5EF4-FFF2-40B4-BE49-F238E27FC236}">
                <a16:creationId xmlns:a16="http://schemas.microsoft.com/office/drawing/2014/main" id="{6F0281D8-DA41-FB43-0462-5DF130364A03}"/>
              </a:ext>
            </a:extLst>
          </p:cNvPr>
          <p:cNvSpPr txBox="1">
            <a:spLocks noGrp="1"/>
          </p:cNvSpPr>
          <p:nvPr>
            <p:ph type="body" idx="1"/>
          </p:nvPr>
        </p:nvSpPr>
        <p:spPr>
          <a:xfrm>
            <a:off x="311699" y="1536624"/>
            <a:ext cx="8832301" cy="5025000"/>
          </a:xfrm>
          <a:prstGeom prst="rect">
            <a:avLst/>
          </a:prstGeom>
        </p:spPr>
        <p:txBody>
          <a:bodyPr spcFirstLastPara="1" wrap="square" lIns="91425" tIns="91425" rIns="91425" bIns="91425" anchor="t" anchorCtr="0">
            <a:normAutofit/>
          </a:bodyPr>
          <a:lstStyle/>
          <a:p>
            <a:pPr marL="114300" indent="0">
              <a:buNone/>
            </a:pPr>
            <a:r>
              <a:rPr lang="en-US" sz="3000" dirty="0"/>
              <a:t>How can comparison-based algorithms help us with real world problems (and how can they </a:t>
            </a:r>
            <a:r>
              <a:rPr lang="en-US" sz="3000" i="1" dirty="0"/>
              <a:t>not</a:t>
            </a:r>
            <a:r>
              <a:rPr lang="en-US" sz="3000" dirty="0"/>
              <a:t> help us)?</a:t>
            </a:r>
          </a:p>
          <a:p>
            <a:pPr marL="114300" lvl="0" indent="0" algn="l" rtl="0">
              <a:spcBef>
                <a:spcPts val="0"/>
              </a:spcBef>
              <a:spcAft>
                <a:spcPts val="0"/>
              </a:spcAft>
              <a:buSzPts val="1800"/>
              <a:buNone/>
            </a:pPr>
            <a:endParaRPr lang="en-US" dirty="0"/>
          </a:p>
          <a:p>
            <a:pPr lvl="0">
              <a:buAutoNum type="arabicPeriod"/>
            </a:pPr>
            <a:r>
              <a:rPr lang="en-US" sz="3000" dirty="0"/>
              <a:t>Representing rail route selection as an algorithms problem </a:t>
            </a:r>
            <a:r>
              <a:rPr lang="en-US" sz="3200" dirty="0"/>
              <a:t>✔️</a:t>
            </a:r>
            <a:endParaRPr lang="en-US" sz="3000" dirty="0"/>
          </a:p>
          <a:p>
            <a:pPr marL="457200" lvl="0" indent="-342900" algn="l" rtl="0">
              <a:spcBef>
                <a:spcPts val="0"/>
              </a:spcBef>
              <a:spcAft>
                <a:spcPts val="0"/>
              </a:spcAft>
              <a:buSzPts val="1800"/>
              <a:buAutoNum type="arabicPeriod"/>
            </a:pPr>
            <a:endParaRPr sz="3000" dirty="0"/>
          </a:p>
          <a:p>
            <a:pPr lvl="0">
              <a:buAutoNum type="arabicPeriod"/>
            </a:pPr>
            <a:r>
              <a:rPr lang="en-US" sz="3000" dirty="0"/>
              <a:t>Comparison challenges: incommensurability </a:t>
            </a:r>
            <a:r>
              <a:rPr lang="en-US" sz="3200" dirty="0"/>
              <a:t>✔️</a:t>
            </a:r>
            <a:endParaRPr lang="en-US" sz="3000" dirty="0"/>
          </a:p>
          <a:p>
            <a:pPr lvl="0">
              <a:buAutoNum type="arabicPeriod"/>
            </a:pPr>
            <a:endParaRPr lang="en-US" sz="3000" dirty="0"/>
          </a:p>
          <a:p>
            <a:pPr>
              <a:buFont typeface="Arial"/>
              <a:buAutoNum type="arabicPeriod"/>
            </a:pPr>
            <a:r>
              <a:rPr lang="en-US" sz="3000" dirty="0"/>
              <a:t>Measurement: problems with proxies, estimation </a:t>
            </a:r>
            <a:r>
              <a:rPr lang="en-US" sz="3200" dirty="0"/>
              <a:t>✔️</a:t>
            </a:r>
            <a:endParaRPr lang="en-US" sz="3000" dirty="0"/>
          </a:p>
          <a:p>
            <a:pPr marL="457200" lvl="0" indent="-342900" algn="l" rtl="0">
              <a:spcBef>
                <a:spcPts val="0"/>
              </a:spcBef>
              <a:spcAft>
                <a:spcPts val="0"/>
              </a:spcAft>
              <a:buSzPts val="1800"/>
              <a:buAutoNum type="arabicPeriod"/>
            </a:pPr>
            <a:endParaRPr dirty="0"/>
          </a:p>
        </p:txBody>
      </p:sp>
      <p:sp>
        <p:nvSpPr>
          <p:cNvPr id="177" name="Google Shape;177;p24">
            <a:extLst>
              <a:ext uri="{FF2B5EF4-FFF2-40B4-BE49-F238E27FC236}">
                <a16:creationId xmlns:a16="http://schemas.microsoft.com/office/drawing/2014/main" id="{5BF9F4EA-620B-4BA9-3400-3770036ADC43}"/>
              </a:ext>
            </a:extLst>
          </p:cNvPr>
          <p:cNvSpPr txBox="1">
            <a:spLocks noGrp="1"/>
          </p:cNvSpPr>
          <p:nvPr>
            <p:ph type="title"/>
          </p:nvPr>
        </p:nvSpPr>
        <p:spPr>
          <a:xfrm>
            <a:off x="311700" y="593367"/>
            <a:ext cx="8520600" cy="831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Today</a:t>
            </a:r>
            <a:endParaRPr dirty="0"/>
          </a:p>
        </p:txBody>
      </p:sp>
      <p:sp>
        <p:nvSpPr>
          <p:cNvPr id="178" name="Google Shape;178;p24">
            <a:extLst>
              <a:ext uri="{FF2B5EF4-FFF2-40B4-BE49-F238E27FC236}">
                <a16:creationId xmlns:a16="http://schemas.microsoft.com/office/drawing/2014/main" id="{1D4A673C-0BE8-2BD8-D86A-9BAF08F0A216}"/>
              </a:ext>
            </a:extLst>
          </p:cNvPr>
          <p:cNvSpPr txBox="1">
            <a:spLocks noGrp="1"/>
          </p:cNvSpPr>
          <p:nvPr>
            <p:ph type="sldNum" idx="12"/>
          </p:nvPr>
        </p:nvSpPr>
        <p:spPr>
          <a:xfrm>
            <a:off x="8497999" y="6251679"/>
            <a:ext cx="548700" cy="5247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Clr>
                <a:srgbClr val="888888"/>
              </a:buClr>
              <a:buSzPts val="1200"/>
              <a:buFont typeface="Calibri"/>
              <a:buNone/>
            </a:pPr>
            <a:fld id="{00000000-1234-1234-1234-123412341234}" type="slidenum">
              <a:rPr lang="en-US"/>
              <a:t>42</a:t>
            </a:fld>
            <a:endParaRPr/>
          </a:p>
        </p:txBody>
      </p:sp>
    </p:spTree>
    <p:extLst>
      <p:ext uri="{BB962C8B-B14F-4D97-AF65-F5344CB8AC3E}">
        <p14:creationId xmlns:p14="http://schemas.microsoft.com/office/powerpoint/2010/main" val="1416249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6">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26"/>
        <p:cNvGrpSpPr/>
        <p:nvPr/>
      </p:nvGrpSpPr>
      <p:grpSpPr>
        <a:xfrm>
          <a:off x="0" y="0"/>
          <a:ext cx="0" cy="0"/>
          <a:chOff x="0" y="0"/>
          <a:chExt cx="0" cy="0"/>
        </a:xfrm>
      </p:grpSpPr>
      <p:sp>
        <p:nvSpPr>
          <p:cNvPr id="827" name="Google Shape;827;p77"/>
          <p:cNvSpPr/>
          <p:nvPr/>
        </p:nvSpPr>
        <p:spPr>
          <a:xfrm>
            <a:off x="0" y="319099"/>
            <a:ext cx="91416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28" name="Google Shape;828;p77"/>
          <p:cNvSpPr txBox="1">
            <a:spLocks noGrp="1"/>
          </p:cNvSpPr>
          <p:nvPr>
            <p:ph type="title"/>
          </p:nvPr>
        </p:nvSpPr>
        <p:spPr>
          <a:xfrm>
            <a:off x="628650" y="365125"/>
            <a:ext cx="78867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700"/>
              <a:buFont typeface="Calibri"/>
              <a:buNone/>
            </a:pPr>
            <a:r>
              <a:rPr lang="en-US" dirty="0"/>
              <a:t>Want to talk more about ethics?</a:t>
            </a:r>
            <a:endParaRPr dirty="0"/>
          </a:p>
        </p:txBody>
      </p:sp>
      <p:sp>
        <p:nvSpPr>
          <p:cNvPr id="829" name="Google Shape;829;p77"/>
          <p:cNvSpPr txBox="1">
            <a:spLocks noGrp="1"/>
          </p:cNvSpPr>
          <p:nvPr>
            <p:ph type="body" idx="1"/>
          </p:nvPr>
        </p:nvSpPr>
        <p:spPr>
          <a:xfrm>
            <a:off x="628650" y="1546450"/>
            <a:ext cx="2910197" cy="602984"/>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sz="3200" dirty="0"/>
              <a:t>(Not right now!)</a:t>
            </a:r>
            <a:endParaRPr sz="3200" dirty="0"/>
          </a:p>
        </p:txBody>
      </p:sp>
      <p:sp>
        <p:nvSpPr>
          <p:cNvPr id="831" name="Google Shape;831;p77"/>
          <p:cNvSpPr txBox="1">
            <a:spLocks noGrp="1"/>
          </p:cNvSpPr>
          <p:nvPr>
            <p:ph type="body" idx="1"/>
          </p:nvPr>
        </p:nvSpPr>
        <p:spPr>
          <a:xfrm>
            <a:off x="111615" y="5353301"/>
            <a:ext cx="8918369" cy="1185600"/>
          </a:xfrm>
          <a:prstGeom prst="rect">
            <a:avLst/>
          </a:prstGeom>
          <a:noFill/>
          <a:ln>
            <a:noFill/>
          </a:ln>
        </p:spPr>
        <p:txBody>
          <a:bodyPr spcFirstLastPara="1" wrap="square" lIns="91425" tIns="45700" rIns="91425" bIns="45700" anchor="t" anchorCtr="0">
            <a:noAutofit/>
          </a:bodyPr>
          <a:lstStyle/>
          <a:p>
            <a:pPr marL="114300" indent="0">
              <a:buNone/>
            </a:pPr>
            <a:r>
              <a:rPr lang="en-US" sz="2800" dirty="0">
                <a:solidFill>
                  <a:srgbClr val="7030A0"/>
                </a:solidFill>
              </a:rPr>
              <a:t>Dan Webber | </a:t>
            </a:r>
            <a:r>
              <a:rPr lang="en-US" sz="2800" dirty="0">
                <a:solidFill>
                  <a:srgbClr val="7030A0"/>
                </a:solidFill>
                <a:hlinkClick r:id="rId3"/>
              </a:rPr>
              <a:t>webberdf@stanford.edu</a:t>
            </a:r>
            <a:endParaRPr lang="en-US" sz="2800" dirty="0">
              <a:solidFill>
                <a:srgbClr val="7030A0"/>
              </a:solidFill>
            </a:endParaRPr>
          </a:p>
          <a:p>
            <a:pPr marL="114300" indent="0">
              <a:buNone/>
            </a:pPr>
            <a:r>
              <a:rPr lang="en-US" sz="2800" dirty="0">
                <a:solidFill>
                  <a:srgbClr val="7030A0"/>
                </a:solidFill>
              </a:rPr>
              <a:t>Email to set up a meeting!</a:t>
            </a:r>
            <a:endParaRPr lang="en-US" sz="2800" dirty="0">
              <a:solidFill>
                <a:srgbClr val="7030A0"/>
              </a:solidFill>
              <a:cs typeface="Calibri"/>
            </a:endParaRPr>
          </a:p>
        </p:txBody>
      </p:sp>
      <p:sp>
        <p:nvSpPr>
          <p:cNvPr id="832" name="Google Shape;832;p77"/>
          <p:cNvSpPr txBox="1">
            <a:spLocks noGrp="1"/>
          </p:cNvSpPr>
          <p:nvPr>
            <p:ph type="sldNum" idx="12"/>
          </p:nvPr>
        </p:nvSpPr>
        <p:spPr>
          <a:xfrm>
            <a:off x="6457950" y="6356351"/>
            <a:ext cx="20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43</a:t>
            </a:fld>
            <a:endParaRPr/>
          </a:p>
        </p:txBody>
      </p:sp>
      <p:pic>
        <p:nvPicPr>
          <p:cNvPr id="3" name="Picture 2" descr="A painting of two people holding books&#10;&#10;Description automatically generated">
            <a:extLst>
              <a:ext uri="{FF2B5EF4-FFF2-40B4-BE49-F238E27FC236}">
                <a16:creationId xmlns:a16="http://schemas.microsoft.com/office/drawing/2014/main" id="{93B645AB-FBA7-CA53-EF50-D33D875B8164}"/>
              </a:ext>
            </a:extLst>
          </p:cNvPr>
          <p:cNvPicPr>
            <a:picLocks noChangeAspect="1"/>
          </p:cNvPicPr>
          <p:nvPr/>
        </p:nvPicPr>
        <p:blipFill>
          <a:blip r:embed="rId4"/>
          <a:stretch>
            <a:fillRect/>
          </a:stretch>
        </p:blipFill>
        <p:spPr>
          <a:xfrm>
            <a:off x="4138305" y="1690825"/>
            <a:ext cx="2933700" cy="3276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9"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4"/>
          <p:cNvSpPr txBox="1">
            <a:spLocks noGrp="1"/>
          </p:cNvSpPr>
          <p:nvPr>
            <p:ph type="body" idx="1"/>
          </p:nvPr>
        </p:nvSpPr>
        <p:spPr>
          <a:xfrm>
            <a:off x="311700" y="1536624"/>
            <a:ext cx="8520600" cy="5025000"/>
          </a:xfrm>
          <a:prstGeom prst="rect">
            <a:avLst/>
          </a:prstGeom>
        </p:spPr>
        <p:txBody>
          <a:bodyPr spcFirstLastPara="1" wrap="square" lIns="91425" tIns="91425" rIns="91425" bIns="91425" anchor="t" anchorCtr="0">
            <a:normAutofit/>
          </a:bodyPr>
          <a:lstStyle/>
          <a:p>
            <a:pPr marL="114300" indent="0">
              <a:buNone/>
            </a:pPr>
            <a:r>
              <a:rPr lang="en-US" sz="3000" dirty="0"/>
              <a:t>How can comparison-based algorithms help us with real world problems (and how can they </a:t>
            </a:r>
            <a:r>
              <a:rPr lang="en-US" sz="3000" i="1" dirty="0"/>
              <a:t>not</a:t>
            </a:r>
            <a:r>
              <a:rPr lang="en-US" sz="3000" dirty="0"/>
              <a:t> help us)?</a:t>
            </a:r>
          </a:p>
          <a:p>
            <a:pPr marL="114300" lvl="0" indent="0" algn="l" rtl="0">
              <a:spcBef>
                <a:spcPts val="0"/>
              </a:spcBef>
              <a:spcAft>
                <a:spcPts val="0"/>
              </a:spcAft>
              <a:buSzPts val="1800"/>
              <a:buNone/>
            </a:pPr>
            <a:endParaRPr lang="en-US" dirty="0"/>
          </a:p>
          <a:p>
            <a:pPr marL="457200" lvl="0" indent="-342900" algn="l" rtl="0">
              <a:spcBef>
                <a:spcPts val="0"/>
              </a:spcBef>
              <a:spcAft>
                <a:spcPts val="0"/>
              </a:spcAft>
              <a:buSzPts val="1800"/>
              <a:buAutoNum type="arabicPeriod"/>
            </a:pPr>
            <a:r>
              <a:rPr lang="en-US" sz="3000" dirty="0"/>
              <a:t>Representing rail route selection as an algorithms problem</a:t>
            </a:r>
          </a:p>
          <a:p>
            <a:pPr marL="457200" lvl="0" indent="-342900" algn="l" rtl="0">
              <a:spcBef>
                <a:spcPts val="0"/>
              </a:spcBef>
              <a:spcAft>
                <a:spcPts val="0"/>
              </a:spcAft>
              <a:buSzPts val="1800"/>
              <a:buAutoNum type="arabicPeriod"/>
            </a:pPr>
            <a:endParaRPr sz="3000" dirty="0"/>
          </a:p>
          <a:p>
            <a:pPr lvl="0">
              <a:buAutoNum type="arabicPeriod"/>
            </a:pPr>
            <a:r>
              <a:rPr lang="en-US" sz="3000" dirty="0"/>
              <a:t>Comparison challenges: incommensurability</a:t>
            </a:r>
          </a:p>
          <a:p>
            <a:pPr lvl="0">
              <a:buAutoNum type="arabicPeriod"/>
            </a:pPr>
            <a:endParaRPr lang="en-US" sz="3000" dirty="0"/>
          </a:p>
          <a:p>
            <a:pPr>
              <a:buFont typeface="Arial"/>
              <a:buAutoNum type="arabicPeriod"/>
            </a:pPr>
            <a:r>
              <a:rPr lang="en-US" sz="3000" dirty="0"/>
              <a:t>Measurement: problems with proxies, estimation</a:t>
            </a:r>
          </a:p>
          <a:p>
            <a:pPr marL="457200" lvl="0" indent="-342900" algn="l" rtl="0">
              <a:spcBef>
                <a:spcPts val="0"/>
              </a:spcBef>
              <a:spcAft>
                <a:spcPts val="0"/>
              </a:spcAft>
              <a:buSzPts val="1800"/>
              <a:buAutoNum type="arabicPeriod"/>
            </a:pPr>
            <a:endParaRPr dirty="0"/>
          </a:p>
        </p:txBody>
      </p:sp>
      <p:sp>
        <p:nvSpPr>
          <p:cNvPr id="177" name="Google Shape;177;p24"/>
          <p:cNvSpPr txBox="1">
            <a:spLocks noGrp="1"/>
          </p:cNvSpPr>
          <p:nvPr>
            <p:ph type="title"/>
          </p:nvPr>
        </p:nvSpPr>
        <p:spPr>
          <a:xfrm>
            <a:off x="311700" y="593367"/>
            <a:ext cx="8520600" cy="831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Today</a:t>
            </a:r>
            <a:endParaRPr dirty="0"/>
          </a:p>
        </p:txBody>
      </p:sp>
      <p:sp>
        <p:nvSpPr>
          <p:cNvPr id="178" name="Google Shape;178;p24"/>
          <p:cNvSpPr txBox="1">
            <a:spLocks noGrp="1"/>
          </p:cNvSpPr>
          <p:nvPr>
            <p:ph type="sldNum" idx="12"/>
          </p:nvPr>
        </p:nvSpPr>
        <p:spPr>
          <a:xfrm>
            <a:off x="8497999" y="6251679"/>
            <a:ext cx="548700" cy="5247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Clr>
                <a:srgbClr val="888888"/>
              </a:buClr>
              <a:buSzPts val="1200"/>
              <a:buFont typeface="Calibri"/>
              <a:buNone/>
            </a:pPr>
            <a:fld id="{00000000-1234-1234-1234-123412341234}" type="slidenum">
              <a:rPr lang="en-US"/>
              <a:t>5</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6">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D6C3C-CA48-B2A4-DDC0-6395288462C3}"/>
              </a:ext>
            </a:extLst>
          </p:cNvPr>
          <p:cNvSpPr>
            <a:spLocks noGrp="1"/>
          </p:cNvSpPr>
          <p:nvPr>
            <p:ph type="title"/>
          </p:nvPr>
        </p:nvSpPr>
        <p:spPr/>
        <p:txBody>
          <a:bodyPr>
            <a:normAutofit fontScale="90000"/>
          </a:bodyPr>
          <a:lstStyle/>
          <a:p>
            <a:r>
              <a:rPr lang="en-US" dirty="0"/>
              <a:t>Suppose you have a big stack of route proposals…</a:t>
            </a:r>
          </a:p>
        </p:txBody>
      </p:sp>
      <p:sp>
        <p:nvSpPr>
          <p:cNvPr id="4" name="Slide Number Placeholder 3">
            <a:extLst>
              <a:ext uri="{FF2B5EF4-FFF2-40B4-BE49-F238E27FC236}">
                <a16:creationId xmlns:a16="http://schemas.microsoft.com/office/drawing/2014/main" id="{2C61F156-B76F-3B81-52E5-F31CEB6BA1C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graphicFrame>
        <p:nvGraphicFramePr>
          <p:cNvPr id="5" name="Table 4">
            <a:extLst>
              <a:ext uri="{FF2B5EF4-FFF2-40B4-BE49-F238E27FC236}">
                <a16:creationId xmlns:a16="http://schemas.microsoft.com/office/drawing/2014/main" id="{8CB88824-C388-42CB-BC86-75FA4A1AC778}"/>
              </a:ext>
            </a:extLst>
          </p:cNvPr>
          <p:cNvGraphicFramePr>
            <a:graphicFrameLocks noGrp="1"/>
          </p:cNvGraphicFramePr>
          <p:nvPr>
            <p:extLst>
              <p:ext uri="{D42A27DB-BD31-4B8C-83A1-F6EECF244321}">
                <p14:modId xmlns:p14="http://schemas.microsoft.com/office/powerpoint/2010/main" val="1315348804"/>
              </p:ext>
            </p:extLst>
          </p:nvPr>
        </p:nvGraphicFramePr>
        <p:xfrm>
          <a:off x="447368" y="2020529"/>
          <a:ext cx="4124632" cy="4955456"/>
        </p:xfrm>
        <a:graphic>
          <a:graphicData uri="http://schemas.openxmlformats.org/drawingml/2006/table">
            <a:tbl>
              <a:tblPr firstRow="1" bandRow="1">
                <a:tableStyleId>{720D46EC-EA9A-41D6-8947-1561CB71840C}</a:tableStyleId>
              </a:tblPr>
              <a:tblGrid>
                <a:gridCol w="2062316">
                  <a:extLst>
                    <a:ext uri="{9D8B030D-6E8A-4147-A177-3AD203B41FA5}">
                      <a16:colId xmlns:a16="http://schemas.microsoft.com/office/drawing/2014/main" val="388634326"/>
                    </a:ext>
                  </a:extLst>
                </a:gridCol>
                <a:gridCol w="2062316">
                  <a:extLst>
                    <a:ext uri="{9D8B030D-6E8A-4147-A177-3AD203B41FA5}">
                      <a16:colId xmlns:a16="http://schemas.microsoft.com/office/drawing/2014/main" val="2718288171"/>
                    </a:ext>
                  </a:extLst>
                </a:gridCol>
              </a:tblGrid>
              <a:tr h="847906">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(min)</a:t>
                      </a:r>
                    </a:p>
                  </a:txBody>
                  <a:tcPr/>
                </a:tc>
                <a:extLst>
                  <a:ext uri="{0D108BD9-81ED-4DB2-BD59-A6C34878D82A}">
                    <a16:rowId xmlns:a16="http://schemas.microsoft.com/office/drawing/2014/main" val="1246052345"/>
                  </a:ext>
                </a:extLst>
              </a:tr>
              <a:tr h="814911">
                <a:tc>
                  <a:txBody>
                    <a:bodyPr/>
                    <a:lstStyle/>
                    <a:p>
                      <a:r>
                        <a:rPr lang="en-US" sz="2400" dirty="0">
                          <a:latin typeface="Calibri" panose="020F0502020204030204" pitchFamily="34" charset="0"/>
                          <a:cs typeface="Calibri" panose="020F0502020204030204" pitchFamily="34" charset="0"/>
                        </a:rPr>
                        <a:t>Coastal</a:t>
                      </a:r>
                    </a:p>
                  </a:txBody>
                  <a:tcPr/>
                </a:tc>
                <a:tc>
                  <a:txBody>
                    <a:bodyPr/>
                    <a:lstStyle/>
                    <a:p>
                      <a:r>
                        <a:rPr lang="en-US" sz="2400" dirty="0">
                          <a:latin typeface="Calibri" panose="020F0502020204030204" pitchFamily="34" charset="0"/>
                          <a:cs typeface="Calibri" panose="020F0502020204030204" pitchFamily="34" charset="0"/>
                        </a:rPr>
                        <a:t>180</a:t>
                      </a:r>
                    </a:p>
                  </a:txBody>
                  <a:tcPr/>
                </a:tc>
                <a:extLst>
                  <a:ext uri="{0D108BD9-81ED-4DB2-BD59-A6C34878D82A}">
                    <a16:rowId xmlns:a16="http://schemas.microsoft.com/office/drawing/2014/main" val="566321374"/>
                  </a:ext>
                </a:extLst>
              </a:tr>
              <a:tr h="814911">
                <a:tc>
                  <a:txBody>
                    <a:bodyPr/>
                    <a:lstStyle/>
                    <a:p>
                      <a:r>
                        <a:rPr lang="en-US" sz="2400" dirty="0">
                          <a:latin typeface="Calibri" panose="020F0502020204030204" pitchFamily="34" charset="0"/>
                          <a:cs typeface="Calibri" panose="020F0502020204030204" pitchFamily="34" charset="0"/>
                        </a:rPr>
                        <a:t>I-5 Express</a:t>
                      </a:r>
                    </a:p>
                  </a:txBody>
                  <a:tcPr/>
                </a:tc>
                <a:tc>
                  <a:txBody>
                    <a:bodyPr/>
                    <a:lstStyle/>
                    <a:p>
                      <a:r>
                        <a:rPr lang="en-US" sz="2400" dirty="0">
                          <a:latin typeface="Calibri" panose="020F0502020204030204" pitchFamily="34" charset="0"/>
                          <a:cs typeface="Calibri" panose="020F0502020204030204" pitchFamily="34" charset="0"/>
                        </a:rPr>
                        <a:t>135</a:t>
                      </a:r>
                    </a:p>
                  </a:txBody>
                  <a:tcPr/>
                </a:tc>
                <a:extLst>
                  <a:ext uri="{0D108BD9-81ED-4DB2-BD59-A6C34878D82A}">
                    <a16:rowId xmlns:a16="http://schemas.microsoft.com/office/drawing/2014/main" val="3014746199"/>
                  </a:ext>
                </a:extLst>
              </a:tr>
              <a:tr h="847906">
                <a:tc>
                  <a:txBody>
                    <a:bodyPr/>
                    <a:lstStyle/>
                    <a:p>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160</a:t>
                      </a:r>
                    </a:p>
                  </a:txBody>
                  <a:tcPr/>
                </a:tc>
                <a:extLst>
                  <a:ext uri="{0D108BD9-81ED-4DB2-BD59-A6C34878D82A}">
                    <a16:rowId xmlns:a16="http://schemas.microsoft.com/office/drawing/2014/main" val="273052224"/>
                  </a:ext>
                </a:extLst>
              </a:tr>
              <a:tr h="81491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1605404680"/>
                  </a:ext>
                </a:extLst>
              </a:tr>
              <a:tr h="81491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2304492726"/>
                  </a:ext>
                </a:extLst>
              </a:tr>
            </a:tbl>
          </a:graphicData>
        </a:graphic>
      </p:graphicFrame>
      <p:pic>
        <p:nvPicPr>
          <p:cNvPr id="8" name="Picture 7" descr="A map of a city&#10;&#10;Description automatically generated">
            <a:extLst>
              <a:ext uri="{FF2B5EF4-FFF2-40B4-BE49-F238E27FC236}">
                <a16:creationId xmlns:a16="http://schemas.microsoft.com/office/drawing/2014/main" id="{D008245E-F36C-6581-6041-A09E688C0BF3}"/>
              </a:ext>
            </a:extLst>
          </p:cNvPr>
          <p:cNvPicPr>
            <a:picLocks noChangeAspect="1"/>
          </p:cNvPicPr>
          <p:nvPr/>
        </p:nvPicPr>
        <p:blipFill rotWithShape="1">
          <a:blip r:embed="rId3"/>
          <a:srcRect l="12530" r="11100"/>
          <a:stretch/>
        </p:blipFill>
        <p:spPr>
          <a:xfrm>
            <a:off x="4921045" y="2016824"/>
            <a:ext cx="3775587" cy="4759655"/>
          </a:xfrm>
          <a:prstGeom prst="rect">
            <a:avLst/>
          </a:prstGeom>
        </p:spPr>
      </p:pic>
    </p:spTree>
    <p:extLst>
      <p:ext uri="{BB962C8B-B14F-4D97-AF65-F5344CB8AC3E}">
        <p14:creationId xmlns:p14="http://schemas.microsoft.com/office/powerpoint/2010/main" val="1959870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E62DA2-F56D-4CB8-382E-15FB97F22F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757496-6521-706F-B66E-DC12C64C4DB1}"/>
              </a:ext>
            </a:extLst>
          </p:cNvPr>
          <p:cNvSpPr>
            <a:spLocks noGrp="1"/>
          </p:cNvSpPr>
          <p:nvPr>
            <p:ph type="title"/>
          </p:nvPr>
        </p:nvSpPr>
        <p:spPr>
          <a:xfrm>
            <a:off x="311700" y="593367"/>
            <a:ext cx="8520600" cy="1205936"/>
          </a:xfrm>
        </p:spPr>
        <p:txBody>
          <a:bodyPr>
            <a:normAutofit fontScale="90000"/>
          </a:bodyPr>
          <a:lstStyle/>
          <a:p>
            <a:r>
              <a:rPr lang="en-US" dirty="0"/>
              <a:t>… and you want to consider them one by one, from most to least promising.</a:t>
            </a:r>
          </a:p>
        </p:txBody>
      </p:sp>
      <p:sp>
        <p:nvSpPr>
          <p:cNvPr id="4" name="Slide Number Placeholder 3">
            <a:extLst>
              <a:ext uri="{FF2B5EF4-FFF2-40B4-BE49-F238E27FC236}">
                <a16:creationId xmlns:a16="http://schemas.microsoft.com/office/drawing/2014/main" id="{B84E8D68-2C94-AF8B-7C19-342DA30D19D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graphicFrame>
        <p:nvGraphicFramePr>
          <p:cNvPr id="5" name="Table 4">
            <a:extLst>
              <a:ext uri="{FF2B5EF4-FFF2-40B4-BE49-F238E27FC236}">
                <a16:creationId xmlns:a16="http://schemas.microsoft.com/office/drawing/2014/main" id="{5D477FD5-B887-29E0-B386-D696D743F1C8}"/>
              </a:ext>
            </a:extLst>
          </p:cNvPr>
          <p:cNvGraphicFramePr>
            <a:graphicFrameLocks noGrp="1"/>
          </p:cNvGraphicFramePr>
          <p:nvPr/>
        </p:nvGraphicFramePr>
        <p:xfrm>
          <a:off x="447368" y="2020529"/>
          <a:ext cx="4124632" cy="4955456"/>
        </p:xfrm>
        <a:graphic>
          <a:graphicData uri="http://schemas.openxmlformats.org/drawingml/2006/table">
            <a:tbl>
              <a:tblPr firstRow="1" bandRow="1">
                <a:tableStyleId>{720D46EC-EA9A-41D6-8947-1561CB71840C}</a:tableStyleId>
              </a:tblPr>
              <a:tblGrid>
                <a:gridCol w="2062316">
                  <a:extLst>
                    <a:ext uri="{9D8B030D-6E8A-4147-A177-3AD203B41FA5}">
                      <a16:colId xmlns:a16="http://schemas.microsoft.com/office/drawing/2014/main" val="388634326"/>
                    </a:ext>
                  </a:extLst>
                </a:gridCol>
                <a:gridCol w="2062316">
                  <a:extLst>
                    <a:ext uri="{9D8B030D-6E8A-4147-A177-3AD203B41FA5}">
                      <a16:colId xmlns:a16="http://schemas.microsoft.com/office/drawing/2014/main" val="2718288171"/>
                    </a:ext>
                  </a:extLst>
                </a:gridCol>
              </a:tblGrid>
              <a:tr h="847906">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(min)</a:t>
                      </a:r>
                    </a:p>
                  </a:txBody>
                  <a:tcPr/>
                </a:tc>
                <a:extLst>
                  <a:ext uri="{0D108BD9-81ED-4DB2-BD59-A6C34878D82A}">
                    <a16:rowId xmlns:a16="http://schemas.microsoft.com/office/drawing/2014/main" val="1246052345"/>
                  </a:ext>
                </a:extLst>
              </a:tr>
              <a:tr h="814911">
                <a:tc>
                  <a:txBody>
                    <a:bodyPr/>
                    <a:lstStyle/>
                    <a:p>
                      <a:r>
                        <a:rPr lang="en-US" sz="2400" dirty="0">
                          <a:latin typeface="Calibri" panose="020F0502020204030204" pitchFamily="34" charset="0"/>
                          <a:cs typeface="Calibri" panose="020F0502020204030204" pitchFamily="34" charset="0"/>
                        </a:rPr>
                        <a:t>Coastal</a:t>
                      </a:r>
                    </a:p>
                  </a:txBody>
                  <a:tcPr/>
                </a:tc>
                <a:tc>
                  <a:txBody>
                    <a:bodyPr/>
                    <a:lstStyle/>
                    <a:p>
                      <a:r>
                        <a:rPr lang="en-US" sz="2400" dirty="0">
                          <a:latin typeface="Calibri" panose="020F0502020204030204" pitchFamily="34" charset="0"/>
                          <a:cs typeface="Calibri" panose="020F0502020204030204" pitchFamily="34" charset="0"/>
                        </a:rPr>
                        <a:t>180</a:t>
                      </a:r>
                    </a:p>
                  </a:txBody>
                  <a:tcPr/>
                </a:tc>
                <a:extLst>
                  <a:ext uri="{0D108BD9-81ED-4DB2-BD59-A6C34878D82A}">
                    <a16:rowId xmlns:a16="http://schemas.microsoft.com/office/drawing/2014/main" val="566321374"/>
                  </a:ext>
                </a:extLst>
              </a:tr>
              <a:tr h="814911">
                <a:tc>
                  <a:txBody>
                    <a:bodyPr/>
                    <a:lstStyle/>
                    <a:p>
                      <a:r>
                        <a:rPr lang="en-US" sz="2400" dirty="0">
                          <a:latin typeface="Calibri" panose="020F0502020204030204" pitchFamily="34" charset="0"/>
                          <a:cs typeface="Calibri" panose="020F0502020204030204" pitchFamily="34" charset="0"/>
                        </a:rPr>
                        <a:t>I-5 Express</a:t>
                      </a:r>
                    </a:p>
                  </a:txBody>
                  <a:tcPr/>
                </a:tc>
                <a:tc>
                  <a:txBody>
                    <a:bodyPr/>
                    <a:lstStyle/>
                    <a:p>
                      <a:r>
                        <a:rPr lang="en-US" sz="2400" dirty="0">
                          <a:latin typeface="Calibri" panose="020F0502020204030204" pitchFamily="34" charset="0"/>
                          <a:cs typeface="Calibri" panose="020F0502020204030204" pitchFamily="34" charset="0"/>
                        </a:rPr>
                        <a:t>135</a:t>
                      </a:r>
                    </a:p>
                  </a:txBody>
                  <a:tcPr/>
                </a:tc>
                <a:extLst>
                  <a:ext uri="{0D108BD9-81ED-4DB2-BD59-A6C34878D82A}">
                    <a16:rowId xmlns:a16="http://schemas.microsoft.com/office/drawing/2014/main" val="3014746199"/>
                  </a:ext>
                </a:extLst>
              </a:tr>
              <a:tr h="847906">
                <a:tc>
                  <a:txBody>
                    <a:bodyPr/>
                    <a:lstStyle/>
                    <a:p>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160</a:t>
                      </a:r>
                    </a:p>
                  </a:txBody>
                  <a:tcPr/>
                </a:tc>
                <a:extLst>
                  <a:ext uri="{0D108BD9-81ED-4DB2-BD59-A6C34878D82A}">
                    <a16:rowId xmlns:a16="http://schemas.microsoft.com/office/drawing/2014/main" val="273052224"/>
                  </a:ext>
                </a:extLst>
              </a:tr>
              <a:tr h="81491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1605404680"/>
                  </a:ext>
                </a:extLst>
              </a:tr>
              <a:tr h="81491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2304492726"/>
                  </a:ext>
                </a:extLst>
              </a:tr>
            </a:tbl>
          </a:graphicData>
        </a:graphic>
      </p:graphicFrame>
      <p:pic>
        <p:nvPicPr>
          <p:cNvPr id="6" name="Picture 5" descr="A map of a city&#10;&#10;Description automatically generated">
            <a:extLst>
              <a:ext uri="{FF2B5EF4-FFF2-40B4-BE49-F238E27FC236}">
                <a16:creationId xmlns:a16="http://schemas.microsoft.com/office/drawing/2014/main" id="{890C3181-ADBD-319E-EA3C-8E2358294D96}"/>
              </a:ext>
            </a:extLst>
          </p:cNvPr>
          <p:cNvPicPr>
            <a:picLocks noChangeAspect="1"/>
          </p:cNvPicPr>
          <p:nvPr/>
        </p:nvPicPr>
        <p:blipFill rotWithShape="1">
          <a:blip r:embed="rId3"/>
          <a:srcRect l="12530" r="11100"/>
          <a:stretch/>
        </p:blipFill>
        <p:spPr>
          <a:xfrm>
            <a:off x="4921045" y="2016824"/>
            <a:ext cx="3775587" cy="4759655"/>
          </a:xfrm>
          <a:prstGeom prst="rect">
            <a:avLst/>
          </a:prstGeom>
        </p:spPr>
      </p:pic>
    </p:spTree>
    <p:extLst>
      <p:ext uri="{BB962C8B-B14F-4D97-AF65-F5344CB8AC3E}">
        <p14:creationId xmlns:p14="http://schemas.microsoft.com/office/powerpoint/2010/main" val="3505984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512D06-C5A1-F350-4076-30D088B13B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DFF328-18E9-E1FB-094B-0933C93A9075}"/>
              </a:ext>
            </a:extLst>
          </p:cNvPr>
          <p:cNvSpPr>
            <a:spLocks noGrp="1"/>
          </p:cNvSpPr>
          <p:nvPr>
            <p:ph type="title"/>
          </p:nvPr>
        </p:nvSpPr>
        <p:spPr>
          <a:xfrm>
            <a:off x="311700" y="593367"/>
            <a:ext cx="8520600" cy="1205936"/>
          </a:xfrm>
        </p:spPr>
        <p:txBody>
          <a:bodyPr>
            <a:normAutofit fontScale="90000"/>
          </a:bodyPr>
          <a:lstStyle/>
          <a:p>
            <a:r>
              <a:rPr lang="en-US" dirty="0"/>
              <a:t>How could an algorithm help you here?</a:t>
            </a:r>
          </a:p>
        </p:txBody>
      </p:sp>
      <p:sp>
        <p:nvSpPr>
          <p:cNvPr id="4" name="Slide Number Placeholder 3">
            <a:extLst>
              <a:ext uri="{FF2B5EF4-FFF2-40B4-BE49-F238E27FC236}">
                <a16:creationId xmlns:a16="http://schemas.microsoft.com/office/drawing/2014/main" id="{DC0326F6-CD26-9578-8C1F-8A9F5CB37B1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graphicFrame>
        <p:nvGraphicFramePr>
          <p:cNvPr id="5" name="Table 4">
            <a:extLst>
              <a:ext uri="{FF2B5EF4-FFF2-40B4-BE49-F238E27FC236}">
                <a16:creationId xmlns:a16="http://schemas.microsoft.com/office/drawing/2014/main" id="{638AC25D-4B68-5D6B-8707-4B1E04BC2733}"/>
              </a:ext>
            </a:extLst>
          </p:cNvPr>
          <p:cNvGraphicFramePr>
            <a:graphicFrameLocks noGrp="1"/>
          </p:cNvGraphicFramePr>
          <p:nvPr/>
        </p:nvGraphicFramePr>
        <p:xfrm>
          <a:off x="447368" y="2020529"/>
          <a:ext cx="4124632" cy="4955456"/>
        </p:xfrm>
        <a:graphic>
          <a:graphicData uri="http://schemas.openxmlformats.org/drawingml/2006/table">
            <a:tbl>
              <a:tblPr firstRow="1" bandRow="1">
                <a:tableStyleId>{720D46EC-EA9A-41D6-8947-1561CB71840C}</a:tableStyleId>
              </a:tblPr>
              <a:tblGrid>
                <a:gridCol w="2062316">
                  <a:extLst>
                    <a:ext uri="{9D8B030D-6E8A-4147-A177-3AD203B41FA5}">
                      <a16:colId xmlns:a16="http://schemas.microsoft.com/office/drawing/2014/main" val="388634326"/>
                    </a:ext>
                  </a:extLst>
                </a:gridCol>
                <a:gridCol w="2062316">
                  <a:extLst>
                    <a:ext uri="{9D8B030D-6E8A-4147-A177-3AD203B41FA5}">
                      <a16:colId xmlns:a16="http://schemas.microsoft.com/office/drawing/2014/main" val="2718288171"/>
                    </a:ext>
                  </a:extLst>
                </a:gridCol>
              </a:tblGrid>
              <a:tr h="847906">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(min)</a:t>
                      </a:r>
                    </a:p>
                  </a:txBody>
                  <a:tcPr/>
                </a:tc>
                <a:extLst>
                  <a:ext uri="{0D108BD9-81ED-4DB2-BD59-A6C34878D82A}">
                    <a16:rowId xmlns:a16="http://schemas.microsoft.com/office/drawing/2014/main" val="1246052345"/>
                  </a:ext>
                </a:extLst>
              </a:tr>
              <a:tr h="814911">
                <a:tc>
                  <a:txBody>
                    <a:bodyPr/>
                    <a:lstStyle/>
                    <a:p>
                      <a:r>
                        <a:rPr lang="en-US" sz="2400" dirty="0">
                          <a:latin typeface="Calibri" panose="020F0502020204030204" pitchFamily="34" charset="0"/>
                          <a:cs typeface="Calibri" panose="020F0502020204030204" pitchFamily="34" charset="0"/>
                        </a:rPr>
                        <a:t>Coastal</a:t>
                      </a:r>
                    </a:p>
                  </a:txBody>
                  <a:tcPr/>
                </a:tc>
                <a:tc>
                  <a:txBody>
                    <a:bodyPr/>
                    <a:lstStyle/>
                    <a:p>
                      <a:r>
                        <a:rPr lang="en-US" sz="2400" dirty="0">
                          <a:latin typeface="Calibri" panose="020F0502020204030204" pitchFamily="34" charset="0"/>
                          <a:cs typeface="Calibri" panose="020F0502020204030204" pitchFamily="34" charset="0"/>
                        </a:rPr>
                        <a:t>180</a:t>
                      </a:r>
                    </a:p>
                  </a:txBody>
                  <a:tcPr/>
                </a:tc>
                <a:extLst>
                  <a:ext uri="{0D108BD9-81ED-4DB2-BD59-A6C34878D82A}">
                    <a16:rowId xmlns:a16="http://schemas.microsoft.com/office/drawing/2014/main" val="566321374"/>
                  </a:ext>
                </a:extLst>
              </a:tr>
              <a:tr h="814911">
                <a:tc>
                  <a:txBody>
                    <a:bodyPr/>
                    <a:lstStyle/>
                    <a:p>
                      <a:r>
                        <a:rPr lang="en-US" sz="2400" dirty="0">
                          <a:latin typeface="Calibri" panose="020F0502020204030204" pitchFamily="34" charset="0"/>
                          <a:cs typeface="Calibri" panose="020F0502020204030204" pitchFamily="34" charset="0"/>
                        </a:rPr>
                        <a:t>I-5 Express</a:t>
                      </a:r>
                    </a:p>
                  </a:txBody>
                  <a:tcPr/>
                </a:tc>
                <a:tc>
                  <a:txBody>
                    <a:bodyPr/>
                    <a:lstStyle/>
                    <a:p>
                      <a:r>
                        <a:rPr lang="en-US" sz="2400" dirty="0">
                          <a:latin typeface="Calibri" panose="020F0502020204030204" pitchFamily="34" charset="0"/>
                          <a:cs typeface="Calibri" panose="020F0502020204030204" pitchFamily="34" charset="0"/>
                        </a:rPr>
                        <a:t>135</a:t>
                      </a:r>
                    </a:p>
                  </a:txBody>
                  <a:tcPr/>
                </a:tc>
                <a:extLst>
                  <a:ext uri="{0D108BD9-81ED-4DB2-BD59-A6C34878D82A}">
                    <a16:rowId xmlns:a16="http://schemas.microsoft.com/office/drawing/2014/main" val="3014746199"/>
                  </a:ext>
                </a:extLst>
              </a:tr>
              <a:tr h="847906">
                <a:tc>
                  <a:txBody>
                    <a:bodyPr/>
                    <a:lstStyle/>
                    <a:p>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160</a:t>
                      </a:r>
                    </a:p>
                  </a:txBody>
                  <a:tcPr/>
                </a:tc>
                <a:extLst>
                  <a:ext uri="{0D108BD9-81ED-4DB2-BD59-A6C34878D82A}">
                    <a16:rowId xmlns:a16="http://schemas.microsoft.com/office/drawing/2014/main" val="273052224"/>
                  </a:ext>
                </a:extLst>
              </a:tr>
              <a:tr h="81491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1605404680"/>
                  </a:ext>
                </a:extLst>
              </a:tr>
              <a:tr h="81491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sym typeface="Arial"/>
                        </a:rPr>
                        <a:t>…</a:t>
                      </a: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2304492726"/>
                  </a:ext>
                </a:extLst>
              </a:tr>
            </a:tbl>
          </a:graphicData>
        </a:graphic>
      </p:graphicFrame>
      <p:pic>
        <p:nvPicPr>
          <p:cNvPr id="6" name="Picture 5" descr="A map of a city&#10;&#10;Description automatically generated">
            <a:extLst>
              <a:ext uri="{FF2B5EF4-FFF2-40B4-BE49-F238E27FC236}">
                <a16:creationId xmlns:a16="http://schemas.microsoft.com/office/drawing/2014/main" id="{AC67312B-ED14-5275-EB28-FD14F7862876}"/>
              </a:ext>
            </a:extLst>
          </p:cNvPr>
          <p:cNvPicPr>
            <a:picLocks noChangeAspect="1"/>
          </p:cNvPicPr>
          <p:nvPr/>
        </p:nvPicPr>
        <p:blipFill rotWithShape="1">
          <a:blip r:embed="rId3"/>
          <a:srcRect l="12530" r="11100"/>
          <a:stretch/>
        </p:blipFill>
        <p:spPr>
          <a:xfrm>
            <a:off x="4921045" y="2016824"/>
            <a:ext cx="3775587" cy="4759655"/>
          </a:xfrm>
          <a:prstGeom prst="rect">
            <a:avLst/>
          </a:prstGeom>
        </p:spPr>
      </p:pic>
    </p:spTree>
    <p:extLst>
      <p:ext uri="{BB962C8B-B14F-4D97-AF65-F5344CB8AC3E}">
        <p14:creationId xmlns:p14="http://schemas.microsoft.com/office/powerpoint/2010/main" val="4075228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BE7EF8-FF8A-6C42-BCDD-6A05B1D63E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BC70F8-D31B-AC50-42FC-2D4DCF46B3E8}"/>
              </a:ext>
            </a:extLst>
          </p:cNvPr>
          <p:cNvSpPr>
            <a:spLocks noGrp="1"/>
          </p:cNvSpPr>
          <p:nvPr>
            <p:ph type="title"/>
          </p:nvPr>
        </p:nvSpPr>
        <p:spPr>
          <a:xfrm>
            <a:off x="311700" y="593367"/>
            <a:ext cx="8520600" cy="1205936"/>
          </a:xfrm>
        </p:spPr>
        <p:txBody>
          <a:bodyPr>
            <a:normAutofit/>
          </a:bodyPr>
          <a:lstStyle/>
          <a:p>
            <a:r>
              <a:rPr lang="en-US" dirty="0"/>
              <a:t>Sort the list (by time)!</a:t>
            </a:r>
          </a:p>
        </p:txBody>
      </p:sp>
      <p:sp>
        <p:nvSpPr>
          <p:cNvPr id="4" name="Slide Number Placeholder 3">
            <a:extLst>
              <a:ext uri="{FF2B5EF4-FFF2-40B4-BE49-F238E27FC236}">
                <a16:creationId xmlns:a16="http://schemas.microsoft.com/office/drawing/2014/main" id="{D4B03F67-850E-3464-6E44-41645E86BA8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graphicFrame>
        <p:nvGraphicFramePr>
          <p:cNvPr id="5" name="Table 4">
            <a:extLst>
              <a:ext uri="{FF2B5EF4-FFF2-40B4-BE49-F238E27FC236}">
                <a16:creationId xmlns:a16="http://schemas.microsoft.com/office/drawing/2014/main" id="{7096A6CC-9283-D8CA-42CC-58183A69BE06}"/>
              </a:ext>
            </a:extLst>
          </p:cNvPr>
          <p:cNvGraphicFramePr>
            <a:graphicFrameLocks noGrp="1"/>
          </p:cNvGraphicFramePr>
          <p:nvPr>
            <p:extLst>
              <p:ext uri="{D42A27DB-BD31-4B8C-83A1-F6EECF244321}">
                <p14:modId xmlns:p14="http://schemas.microsoft.com/office/powerpoint/2010/main" val="2325091535"/>
              </p:ext>
            </p:extLst>
          </p:nvPr>
        </p:nvGraphicFramePr>
        <p:xfrm>
          <a:off x="447368" y="2020529"/>
          <a:ext cx="4124632" cy="4971554"/>
        </p:xfrm>
        <a:graphic>
          <a:graphicData uri="http://schemas.openxmlformats.org/drawingml/2006/table">
            <a:tbl>
              <a:tblPr firstRow="1" bandRow="1">
                <a:tableStyleId>{720D46EC-EA9A-41D6-8947-1561CB71840C}</a:tableStyleId>
              </a:tblPr>
              <a:tblGrid>
                <a:gridCol w="2062316">
                  <a:extLst>
                    <a:ext uri="{9D8B030D-6E8A-4147-A177-3AD203B41FA5}">
                      <a16:colId xmlns:a16="http://schemas.microsoft.com/office/drawing/2014/main" val="388634326"/>
                    </a:ext>
                  </a:extLst>
                </a:gridCol>
                <a:gridCol w="2062316">
                  <a:extLst>
                    <a:ext uri="{9D8B030D-6E8A-4147-A177-3AD203B41FA5}">
                      <a16:colId xmlns:a16="http://schemas.microsoft.com/office/drawing/2014/main" val="2718288171"/>
                    </a:ext>
                  </a:extLst>
                </a:gridCol>
              </a:tblGrid>
              <a:tr h="847906">
                <a:tc>
                  <a:txBody>
                    <a:bodyPr/>
                    <a:lstStyle/>
                    <a:p>
                      <a:r>
                        <a:rPr lang="en-US" sz="2400" b="1" dirty="0">
                          <a:latin typeface="Calibri" panose="020F0502020204030204" pitchFamily="34" charset="0"/>
                          <a:cs typeface="Calibri" panose="020F0502020204030204" pitchFamily="34" charset="0"/>
                        </a:rPr>
                        <a:t>Route Name</a:t>
                      </a:r>
                    </a:p>
                  </a:txBody>
                  <a:tcPr/>
                </a:tc>
                <a:tc>
                  <a:txBody>
                    <a:bodyPr/>
                    <a:lstStyle/>
                    <a:p>
                      <a:r>
                        <a:rPr lang="en-US" sz="2400" b="1" dirty="0">
                          <a:latin typeface="Calibri" panose="020F0502020204030204" pitchFamily="34" charset="0"/>
                          <a:cs typeface="Calibri" panose="020F0502020204030204" pitchFamily="34" charset="0"/>
                        </a:rPr>
                        <a:t>Time SF -&gt; LA (min)</a:t>
                      </a:r>
                    </a:p>
                  </a:txBody>
                  <a:tcPr/>
                </a:tc>
                <a:extLst>
                  <a:ext uri="{0D108BD9-81ED-4DB2-BD59-A6C34878D82A}">
                    <a16:rowId xmlns:a16="http://schemas.microsoft.com/office/drawing/2014/main" val="1246052345"/>
                  </a:ext>
                </a:extLst>
              </a:tr>
              <a:tr h="81491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I-5 Express</a:t>
                      </a:r>
                    </a:p>
                    <a:p>
                      <a:endParaRPr lang="en-US" sz="2400" dirty="0">
                        <a:latin typeface="Calibri" panose="020F0502020204030204" pitchFamily="34" charset="0"/>
                        <a:cs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400" dirty="0">
                          <a:latin typeface="Calibri" panose="020F0502020204030204" pitchFamily="34" charset="0"/>
                          <a:cs typeface="Calibri" panose="020F0502020204030204" pitchFamily="34" charset="0"/>
                        </a:rPr>
                        <a:t>135</a:t>
                      </a:r>
                    </a:p>
                    <a:p>
                      <a:endParaRPr lang="en-US" sz="24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566321374"/>
                  </a:ext>
                </a:extLst>
              </a:tr>
              <a:tr h="81491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p>
                      <a:endParaRPr lang="en-US" sz="2400" dirty="0">
                        <a:latin typeface="Calibri" panose="020F0502020204030204" pitchFamily="34" charset="0"/>
                        <a:cs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p>
                      <a:endParaRPr lang="en-US" sz="24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014746199"/>
                  </a:ext>
                </a:extLst>
              </a:tr>
              <a:tr h="84790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p>
                      <a:endParaRPr lang="en-US" sz="2400" dirty="0">
                        <a:latin typeface="Calibri" panose="020F0502020204030204" pitchFamily="34" charset="0"/>
                        <a:cs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p>
                      <a:endParaRPr lang="en-US" sz="24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73052224"/>
                  </a:ext>
                </a:extLst>
              </a:tr>
              <a:tr h="814911">
                <a:tc>
                  <a:txBody>
                    <a:bodyPr/>
                    <a:lstStyle/>
                    <a:p>
                      <a:r>
                        <a:rPr lang="en-US" sz="2400" dirty="0">
                          <a:latin typeface="Calibri" panose="020F0502020204030204" pitchFamily="34" charset="0"/>
                          <a:cs typeface="Calibri" panose="020F0502020204030204" pitchFamily="34" charset="0"/>
                        </a:rPr>
                        <a:t>Eastern Valley</a:t>
                      </a:r>
                    </a:p>
                  </a:txBody>
                  <a:tcPr/>
                </a:tc>
                <a:tc>
                  <a:txBody>
                    <a:bodyPr/>
                    <a:lstStyle/>
                    <a:p>
                      <a:r>
                        <a:rPr lang="en-US" sz="2400" dirty="0">
                          <a:latin typeface="Calibri" panose="020F0502020204030204" pitchFamily="34" charset="0"/>
                          <a:cs typeface="Calibri" panose="020F0502020204030204" pitchFamily="34" charset="0"/>
                        </a:rPr>
                        <a:t>160</a:t>
                      </a:r>
                    </a:p>
                  </a:txBody>
                  <a:tcPr/>
                </a:tc>
                <a:extLst>
                  <a:ext uri="{0D108BD9-81ED-4DB2-BD59-A6C34878D82A}">
                    <a16:rowId xmlns:a16="http://schemas.microsoft.com/office/drawing/2014/main" val="1605404680"/>
                  </a:ext>
                </a:extLst>
              </a:tr>
              <a:tr h="81491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rPr>
                        <a:t>…</a:t>
                      </a:r>
                    </a:p>
                  </a:txBody>
                  <a:tcPr/>
                </a:tc>
                <a:extLst>
                  <a:ext uri="{0D108BD9-81ED-4DB2-BD59-A6C34878D82A}">
                    <a16:rowId xmlns:a16="http://schemas.microsoft.com/office/drawing/2014/main" val="2304492726"/>
                  </a:ext>
                </a:extLst>
              </a:tr>
            </a:tbl>
          </a:graphicData>
        </a:graphic>
      </p:graphicFrame>
      <p:pic>
        <p:nvPicPr>
          <p:cNvPr id="6" name="Picture 5" descr="A map of a city&#10;&#10;Description automatically generated">
            <a:extLst>
              <a:ext uri="{FF2B5EF4-FFF2-40B4-BE49-F238E27FC236}">
                <a16:creationId xmlns:a16="http://schemas.microsoft.com/office/drawing/2014/main" id="{CFF7E2F4-E749-65D8-0022-53CC3A7AE941}"/>
              </a:ext>
            </a:extLst>
          </p:cNvPr>
          <p:cNvPicPr>
            <a:picLocks noChangeAspect="1"/>
          </p:cNvPicPr>
          <p:nvPr/>
        </p:nvPicPr>
        <p:blipFill rotWithShape="1">
          <a:blip r:embed="rId3"/>
          <a:srcRect l="12530" r="11100"/>
          <a:stretch/>
        </p:blipFill>
        <p:spPr>
          <a:xfrm>
            <a:off x="4921045" y="2016824"/>
            <a:ext cx="3775587" cy="4759655"/>
          </a:xfrm>
          <a:prstGeom prst="rect">
            <a:avLst/>
          </a:prstGeom>
        </p:spPr>
      </p:pic>
    </p:spTree>
    <p:extLst>
      <p:ext uri="{BB962C8B-B14F-4D97-AF65-F5344CB8AC3E}">
        <p14:creationId xmlns:p14="http://schemas.microsoft.com/office/powerpoint/2010/main" val="3131535152"/>
      </p:ext>
    </p:extLst>
  </p:cSld>
  <p:clrMapOvr>
    <a:masterClrMapping/>
  </p:clrMapOvr>
</p:sld>
</file>

<file path=ppt/theme/theme1.xml><?xml version="1.0" encoding="utf-8"?>
<a:theme xmlns:a="http://schemas.openxmlformats.org/drawingml/2006/main" name="1_Office Theme">
  <a:themeElements>
    <a:clrScheme name="Office Theme">
      <a:dk1>
        <a:srgbClr val="000000"/>
      </a:dk1>
      <a:lt1>
        <a:srgbClr val="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Theme">
      <a:dk1>
        <a:srgbClr val="000000"/>
      </a:dk1>
      <a:lt1>
        <a:srgbClr val="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7686</TotalTime>
  <Words>2515</Words>
  <Application>Microsoft Office PowerPoint</Application>
  <PresentationFormat>On-screen Show (4:3)</PresentationFormat>
  <Paragraphs>497</Paragraphs>
  <Slides>43</Slides>
  <Notes>43</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43</vt:i4>
      </vt:variant>
    </vt:vector>
  </HeadingPairs>
  <TitlesOfParts>
    <vt:vector size="48" baseType="lpstr">
      <vt:lpstr>Arial</vt:lpstr>
      <vt:lpstr>Source Sans Pro</vt:lpstr>
      <vt:lpstr>Calibri</vt:lpstr>
      <vt:lpstr>1_Office Theme</vt:lpstr>
      <vt:lpstr>1_Office Theme</vt:lpstr>
      <vt:lpstr>PowerPoint Presentation</vt:lpstr>
      <vt:lpstr>California High-Speed Rail</vt:lpstr>
      <vt:lpstr>But there are so many different routes we could take!</vt:lpstr>
      <vt:lpstr>High-Speed Rail and Algorithms</vt:lpstr>
      <vt:lpstr>Today</vt:lpstr>
      <vt:lpstr>Suppose you have a big stack of route proposals…</vt:lpstr>
      <vt:lpstr>… and you want to consider them one by one, from most to least promising.</vt:lpstr>
      <vt:lpstr>How could an algorithm help you here?</vt:lpstr>
      <vt:lpstr>Sort the list (by time)!</vt:lpstr>
      <vt:lpstr>That’s not the route they’re actually planning to build, though…</vt:lpstr>
      <vt:lpstr>What else might matter for route selection besides speed?</vt:lpstr>
      <vt:lpstr>Example: emissions</vt:lpstr>
      <vt:lpstr>Taking emissions into account</vt:lpstr>
      <vt:lpstr>One way: a weight function</vt:lpstr>
      <vt:lpstr>Sorting with a weight function</vt:lpstr>
      <vt:lpstr>Sorting with a weight function</vt:lpstr>
      <vt:lpstr>Comparison is key, but can be hard!</vt:lpstr>
      <vt:lpstr>Incommensurability</vt:lpstr>
      <vt:lpstr>Incommensurability</vt:lpstr>
      <vt:lpstr>Some things are commensurable</vt:lpstr>
      <vt:lpstr>When two things are commensurable, they can easily be reduced to a single value</vt:lpstr>
      <vt:lpstr>Not so with incommensurable values</vt:lpstr>
      <vt:lpstr>Incommensurable != Incomparable</vt:lpstr>
      <vt:lpstr>What are some other values that are commensurable? Incommensurable?</vt:lpstr>
      <vt:lpstr>Upshot for Algorithms</vt:lpstr>
      <vt:lpstr>Back to the problem at hand…</vt:lpstr>
      <vt:lpstr>A silly example</vt:lpstr>
      <vt:lpstr>A silly example: sorted</vt:lpstr>
      <vt:lpstr>What if we change the function? Or even just the units?</vt:lpstr>
      <vt:lpstr>What if we change the function? Or even just the units?</vt:lpstr>
      <vt:lpstr>What about values that can’t even be reduced to a number on their own?</vt:lpstr>
      <vt:lpstr>Measurement</vt:lpstr>
      <vt:lpstr>Measurements vs. The World</vt:lpstr>
      <vt:lpstr>GDP (Gross Domestic Product)</vt:lpstr>
      <vt:lpstr>GDP as a Measure of Economic Health</vt:lpstr>
      <vt:lpstr>Measuring ridership (in advance)</vt:lpstr>
      <vt:lpstr>Inclusion &amp; Exclusion from Data</vt:lpstr>
      <vt:lpstr>Risks of Inclusion in Data</vt:lpstr>
      <vt:lpstr>Exclusion from Algorithmic Data </vt:lpstr>
      <vt:lpstr>Risks of Exclusion From Data</vt:lpstr>
      <vt:lpstr>Incommensurability, Measurement, and Inclusion</vt:lpstr>
      <vt:lpstr>Today</vt:lpstr>
      <vt:lpstr>Want to talk more about ethics?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9.5 </dc:title>
  <cp:lastModifiedBy>Ali</cp:lastModifiedBy>
  <cp:revision>155</cp:revision>
  <dcterms:modified xsi:type="dcterms:W3CDTF">2025-02-22T11:45:37Z</dcterms:modified>
</cp:coreProperties>
</file>